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02"/>
    <p:restoredTop sz="85174"/>
  </p:normalViewPr>
  <p:slideViewPr>
    <p:cSldViewPr snapToGrid="0" snapToObjects="1">
      <p:cViewPr varScale="1">
        <p:scale>
          <a:sx n="127" d="100"/>
          <a:sy n="127" d="100"/>
        </p:scale>
        <p:origin x="856"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12/27/24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12/27/24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jpmaidana/Ciencia-de-Datos-de-IBM/blob/main/W010_Capstone/003_labs_jupyter_spacex_Data_wrangling.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jpmaidana/Ciencia-de-Datos-de-IBM/blob/main/W010_Capstone/005_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pmaidana/Ciencia-de-Datos-de-IBM/blob/main/W010_Capstone/004_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jpmaidana/Ciencia-de-Datos-de-IBM/blob/main/W010_Capstone/006_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jpmaidana/Ciencia-de-Datos-de-IBM/blob/main/W010_Capstone/007_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jpmaidana/Ciencia-de-Datos-de-IBM/blob/main/W010_Capstone/008_SpaceX_Machine_Learning_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sv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5.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7.sv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sv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5.sv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sv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cf-courses-data.s3.us.cloud-object-storage.appdomain.cloud/IBM-DS0321EN-SkillsNetwork/datasets/dataset_part_2.csv" TargetMode="External"/><Relationship Id="rId5" Type="http://schemas.openxmlformats.org/officeDocument/2006/relationships/hyperlink" Target="https://en.wikipedia.org/wiki/List_of_Falcon_9_and_Falcon_Heavy_launches" TargetMode="External"/><Relationship Id="rId4" Type="http://schemas.openxmlformats.org/officeDocument/2006/relationships/hyperlink" Target="https://github.com/jpmaidana/Ciencia-de-Datos-de-IBM/tree/main/W010_Capstone"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jpmaidana/Ciencia-de-Datos-de-IBM/blob/main/W010_Capstone/001_jupyter_labs_spacex_data_collection_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jpmaidana/Ciencia-de-Datos-de-IBM/blob/main/W010_Capstone/002_jupyter_labs_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Camilo Suazo M</a:t>
            </a:r>
          </a:p>
          <a:p>
            <a:r>
              <a:rPr lang="en-US" dirty="0">
                <a:solidFill>
                  <a:schemeClr val="bg2"/>
                </a:solidFill>
                <a:latin typeface="Abadi" panose="020B0604020104020204" pitchFamily="34" charset="0"/>
                <a:ea typeface="SF Pro" pitchFamily="2" charset="0"/>
                <a:cs typeface="SF Pro" pitchFamily="2" charset="0"/>
              </a:rPr>
              <a:t>December 19,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Imagen 2">
            <a:extLst>
              <a:ext uri="{FF2B5EF4-FFF2-40B4-BE49-F238E27FC236}">
                <a16:creationId xmlns:a16="http://schemas.microsoft.com/office/drawing/2014/main" id="{CC510F48-3F69-BD7E-A642-79E2B6B3B538}"/>
              </a:ext>
            </a:extLst>
          </p:cNvPr>
          <p:cNvPicPr>
            <a:picLocks noChangeAspect="1"/>
          </p:cNvPicPr>
          <p:nvPr/>
        </p:nvPicPr>
        <p:blipFill>
          <a:blip r:embed="rId3"/>
          <a:stretch>
            <a:fillRect/>
          </a:stretch>
        </p:blipFill>
        <p:spPr>
          <a:xfrm>
            <a:off x="770010" y="1662344"/>
            <a:ext cx="10715157" cy="1766656"/>
          </a:xfrm>
          <a:prstGeom prst="rect">
            <a:avLst/>
          </a:prstGeom>
        </p:spPr>
      </p:pic>
      <p:sp>
        <p:nvSpPr>
          <p:cNvPr id="6" name="Content Placeholder 2">
            <a:extLst>
              <a:ext uri="{FF2B5EF4-FFF2-40B4-BE49-F238E27FC236}">
                <a16:creationId xmlns:a16="http://schemas.microsoft.com/office/drawing/2014/main" id="{538BB4BB-1C99-32FE-FAEE-123A5E844CD2}"/>
              </a:ext>
            </a:extLst>
          </p:cNvPr>
          <p:cNvSpPr txBox="1">
            <a:spLocks/>
          </p:cNvSpPr>
          <p:nvPr/>
        </p:nvSpPr>
        <p:spPr>
          <a:xfrm>
            <a:off x="790726" y="3545112"/>
            <a:ext cx="10957532" cy="315996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800" dirty="0">
                <a:solidFill>
                  <a:srgbClr val="0B49CB"/>
                </a:solidFill>
                <a:latin typeface="Abadi"/>
              </a:rPr>
              <a:t>Process Overview</a:t>
            </a:r>
          </a:p>
          <a:p>
            <a:pPr marL="0" indent="0">
              <a:lnSpc>
                <a:spcPct val="120000"/>
              </a:lnSpc>
              <a:spcBef>
                <a:spcPts val="1400"/>
              </a:spcBef>
              <a:buNone/>
            </a:pPr>
            <a:r>
              <a:rPr lang="en-US" sz="1800" dirty="0">
                <a:solidFill>
                  <a:schemeClr val="bg2">
                    <a:lumMod val="50000"/>
                  </a:schemeClr>
                </a:solidFill>
                <a:latin typeface="Abadi"/>
              </a:rPr>
              <a:t>During this stage, we imported essential Python libraries such as pandas and NumPy. We loaded the collected dataset from the previous step to perform exploratory data analysis (EDA). The primary goal was to clean the dataset and identify key features to train a machine learning model effectively.</a:t>
            </a:r>
          </a:p>
          <a:p>
            <a:pPr marL="0" indent="0">
              <a:lnSpc>
                <a:spcPct val="120000"/>
              </a:lnSpc>
              <a:spcBef>
                <a:spcPts val="1400"/>
              </a:spcBef>
              <a:buNone/>
            </a:pPr>
            <a:r>
              <a:rPr lang="en-US" sz="1800" dirty="0" err="1">
                <a:solidFill>
                  <a:schemeClr val="accent3">
                    <a:lumMod val="25000"/>
                  </a:schemeClr>
                </a:solidFill>
                <a:latin typeface="Abadi"/>
              </a:rPr>
              <a:t>Github</a:t>
            </a:r>
            <a:r>
              <a:rPr lang="en-US" sz="1800" dirty="0">
                <a:solidFill>
                  <a:schemeClr val="accent3">
                    <a:lumMod val="25000"/>
                  </a:schemeClr>
                </a:solidFill>
                <a:latin typeface="Abadi"/>
              </a:rPr>
              <a:t> repository: </a:t>
            </a:r>
            <a:r>
              <a:rPr lang="en-US" sz="1800" dirty="0">
                <a:solidFill>
                  <a:schemeClr val="bg2">
                    <a:lumMod val="50000"/>
                  </a:schemeClr>
                </a:solidFill>
                <a:latin typeface="Abadi"/>
              </a:rPr>
              <a:t>The completed Data Wrangling notebook can be accessed here </a:t>
            </a:r>
            <a:r>
              <a:rPr lang="en-US" sz="1800" dirty="0">
                <a:solidFill>
                  <a:schemeClr val="bg2">
                    <a:lumMod val="50000"/>
                  </a:schemeClr>
                </a:solidFill>
                <a:latin typeface="Abadi"/>
                <a:hlinkClick r:id="rId4"/>
              </a:rPr>
              <a:t>Link</a:t>
            </a:r>
            <a:endParaRPr lang="en-US" sz="1800" dirty="0">
              <a:solidFill>
                <a:schemeClr val="bg2">
                  <a:lumMod val="50000"/>
                </a:schemeClr>
              </a:solidFill>
              <a:latin typeface="Abadi"/>
            </a:endParaRPr>
          </a:p>
          <a:p>
            <a:pPr marL="0" indent="0">
              <a:lnSpc>
                <a:spcPct val="120000"/>
              </a:lnSpc>
              <a:spcBef>
                <a:spcPts val="1400"/>
              </a:spcBef>
              <a:buNone/>
            </a:pPr>
            <a:endParaRPr lang="en-US" sz="1800" dirty="0">
              <a:solidFill>
                <a:schemeClr val="bg2">
                  <a:lumMod val="50000"/>
                </a:schemeClr>
              </a:solidFill>
              <a:latin typeface="Abadi"/>
            </a:endParaRPr>
          </a:p>
          <a:p>
            <a:pPr marL="0" indent="0">
              <a:lnSpc>
                <a:spcPct val="12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7" name="Content Placeholder 2">
            <a:extLst>
              <a:ext uri="{FF2B5EF4-FFF2-40B4-BE49-F238E27FC236}">
                <a16:creationId xmlns:a16="http://schemas.microsoft.com/office/drawing/2014/main" id="{ED7DF5B6-6C15-8989-B1E2-A6F8F30B6DA7}"/>
              </a:ext>
            </a:extLst>
          </p:cNvPr>
          <p:cNvSpPr txBox="1">
            <a:spLocks/>
          </p:cNvSpPr>
          <p:nvPr/>
        </p:nvSpPr>
        <p:spPr>
          <a:xfrm>
            <a:off x="500440" y="1339827"/>
            <a:ext cx="3775180" cy="5087384"/>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800" dirty="0">
                <a:solidFill>
                  <a:srgbClr val="0B49CB"/>
                </a:solidFill>
                <a:latin typeface="Abadi"/>
              </a:rPr>
              <a:t>Process Overview</a:t>
            </a:r>
          </a:p>
          <a:p>
            <a:pPr marL="0" indent="0">
              <a:lnSpc>
                <a:spcPct val="120000"/>
              </a:lnSpc>
              <a:spcBef>
                <a:spcPts val="1400"/>
              </a:spcBef>
              <a:buNone/>
            </a:pPr>
            <a:r>
              <a:rPr lang="en-US" sz="1800" dirty="0">
                <a:solidFill>
                  <a:schemeClr val="bg2">
                    <a:lumMod val="50000"/>
                  </a:schemeClr>
                </a:solidFill>
                <a:latin typeface="Abadi"/>
              </a:rPr>
              <a:t>At this stage, we completed the Exploratory Data Analysis (EDA) process by identifying correlations between features and the target variable. </a:t>
            </a:r>
            <a:br>
              <a:rPr lang="en-US" sz="1800" dirty="0">
                <a:solidFill>
                  <a:schemeClr val="bg2">
                    <a:lumMod val="50000"/>
                  </a:schemeClr>
                </a:solidFill>
                <a:latin typeface="Abadi"/>
              </a:rPr>
            </a:br>
            <a:r>
              <a:rPr lang="en-US" sz="1800" dirty="0">
                <a:solidFill>
                  <a:schemeClr val="bg2">
                    <a:lumMod val="50000"/>
                  </a:schemeClr>
                </a:solidFill>
                <a:latin typeface="Abadi"/>
              </a:rPr>
              <a:t>We utilized visualization tools such as Seaborn and Matplotlib to gain insights into the data.</a:t>
            </a:r>
            <a:br>
              <a:rPr lang="en-US" sz="1800" dirty="0">
                <a:solidFill>
                  <a:schemeClr val="bg2">
                    <a:lumMod val="50000"/>
                  </a:schemeClr>
                </a:solidFill>
                <a:latin typeface="Abadi"/>
              </a:rPr>
            </a:br>
            <a:r>
              <a:rPr lang="en-US" sz="1800" dirty="0">
                <a:solidFill>
                  <a:schemeClr val="bg2">
                    <a:lumMod val="50000"/>
                  </a:schemeClr>
                </a:solidFill>
                <a:latin typeface="Abadi"/>
              </a:rPr>
              <a:t>Additionally, feature engineering was performed by converting categorical variables into dummy variables to prepare the dataset for machine learning models.</a:t>
            </a:r>
          </a:p>
          <a:p>
            <a:pPr marL="0" indent="0">
              <a:lnSpc>
                <a:spcPct val="120000"/>
              </a:lnSpc>
              <a:spcBef>
                <a:spcPts val="1400"/>
              </a:spcBef>
              <a:buNone/>
            </a:pPr>
            <a:r>
              <a:rPr lang="en-US" sz="1800" dirty="0" err="1">
                <a:solidFill>
                  <a:schemeClr val="accent3">
                    <a:lumMod val="25000"/>
                  </a:schemeClr>
                </a:solidFill>
                <a:latin typeface="Abadi"/>
              </a:rPr>
              <a:t>Github</a:t>
            </a:r>
            <a:r>
              <a:rPr lang="en-US" sz="1800" dirty="0">
                <a:solidFill>
                  <a:schemeClr val="accent3">
                    <a:lumMod val="25000"/>
                  </a:schemeClr>
                </a:solidFill>
                <a:latin typeface="Abadi"/>
              </a:rPr>
              <a:t> repository: </a:t>
            </a:r>
            <a:r>
              <a:rPr lang="en-US" sz="1800" dirty="0">
                <a:solidFill>
                  <a:schemeClr val="bg2">
                    <a:lumMod val="50000"/>
                  </a:schemeClr>
                </a:solidFill>
                <a:latin typeface="Abadi"/>
              </a:rPr>
              <a:t>he completed EDA with data visualization notebook can be accessed here </a:t>
            </a:r>
            <a:r>
              <a:rPr lang="en-US" sz="1800" dirty="0">
                <a:solidFill>
                  <a:schemeClr val="bg2">
                    <a:lumMod val="50000"/>
                  </a:schemeClr>
                </a:solidFill>
                <a:latin typeface="Abadi"/>
                <a:hlinkClick r:id="rId3"/>
              </a:rPr>
              <a:t>Link</a:t>
            </a:r>
            <a:endParaRPr lang="en-US" sz="1800" dirty="0">
              <a:solidFill>
                <a:schemeClr val="bg2">
                  <a:lumMod val="50000"/>
                </a:schemeClr>
              </a:solidFill>
              <a:latin typeface="Abadi"/>
            </a:endParaRPr>
          </a:p>
          <a:p>
            <a:pPr marL="0" indent="0">
              <a:lnSpc>
                <a:spcPct val="120000"/>
              </a:lnSpc>
              <a:spcBef>
                <a:spcPts val="1400"/>
              </a:spcBef>
              <a:buNone/>
            </a:pPr>
            <a:endParaRPr lang="en-US" sz="1800" dirty="0">
              <a:solidFill>
                <a:schemeClr val="bg2">
                  <a:lumMod val="50000"/>
                </a:schemeClr>
              </a:solidFill>
              <a:latin typeface="Abadi"/>
            </a:endParaRPr>
          </a:p>
          <a:p>
            <a:pPr marL="0" indent="0">
              <a:lnSpc>
                <a:spcPct val="12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pic>
        <p:nvPicPr>
          <p:cNvPr id="9" name="Imagen 8">
            <a:extLst>
              <a:ext uri="{FF2B5EF4-FFF2-40B4-BE49-F238E27FC236}">
                <a16:creationId xmlns:a16="http://schemas.microsoft.com/office/drawing/2014/main" id="{56BF1038-31FD-CCD1-31F3-B73201C760A2}"/>
              </a:ext>
            </a:extLst>
          </p:cNvPr>
          <p:cNvPicPr>
            <a:picLocks noChangeAspect="1"/>
          </p:cNvPicPr>
          <p:nvPr/>
        </p:nvPicPr>
        <p:blipFill>
          <a:blip r:embed="rId4"/>
          <a:stretch>
            <a:fillRect/>
          </a:stretch>
        </p:blipFill>
        <p:spPr>
          <a:xfrm>
            <a:off x="4275620" y="1334481"/>
            <a:ext cx="7916380" cy="4810796"/>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Content Placeholder 2">
            <a:extLst>
              <a:ext uri="{FF2B5EF4-FFF2-40B4-BE49-F238E27FC236}">
                <a16:creationId xmlns:a16="http://schemas.microsoft.com/office/drawing/2014/main" id="{8EB20AC2-2EE9-7F29-775D-570AD4D99F75}"/>
              </a:ext>
            </a:extLst>
          </p:cNvPr>
          <p:cNvSpPr txBox="1">
            <a:spLocks/>
          </p:cNvSpPr>
          <p:nvPr/>
        </p:nvSpPr>
        <p:spPr>
          <a:xfrm>
            <a:off x="734028" y="1357218"/>
            <a:ext cx="10957532" cy="4853081"/>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800" dirty="0">
                <a:solidFill>
                  <a:srgbClr val="0B49CB"/>
                </a:solidFill>
                <a:latin typeface="Abadi"/>
              </a:rPr>
              <a:t>SQL Queries</a:t>
            </a:r>
          </a:p>
          <a:p>
            <a:pPr marL="0" indent="0">
              <a:lnSpc>
                <a:spcPct val="120000"/>
              </a:lnSpc>
              <a:spcBef>
                <a:spcPts val="1400"/>
              </a:spcBef>
              <a:buNone/>
            </a:pPr>
            <a:r>
              <a:rPr lang="en-US" sz="1800" dirty="0">
                <a:solidFill>
                  <a:schemeClr val="bg2">
                    <a:lumMod val="50000"/>
                  </a:schemeClr>
                </a:solidFill>
                <a:latin typeface="Abadi"/>
              </a:rPr>
              <a:t>• Display the names of the unique launch sites in the space mission. </a:t>
            </a:r>
            <a:br>
              <a:rPr lang="en-US" sz="1800" dirty="0">
                <a:solidFill>
                  <a:schemeClr val="bg2">
                    <a:lumMod val="50000"/>
                  </a:schemeClr>
                </a:solidFill>
                <a:latin typeface="Abadi"/>
              </a:rPr>
            </a:br>
            <a:r>
              <a:rPr lang="en-US" sz="1800" dirty="0">
                <a:solidFill>
                  <a:schemeClr val="bg2">
                    <a:lumMod val="50000"/>
                  </a:schemeClr>
                </a:solidFill>
                <a:latin typeface="Abadi"/>
              </a:rPr>
              <a:t>• </a:t>
            </a:r>
            <a:r>
              <a:rPr lang="en-US" sz="1800" b="1" dirty="0">
                <a:solidFill>
                  <a:schemeClr val="bg2">
                    <a:lumMod val="50000"/>
                  </a:schemeClr>
                </a:solidFill>
                <a:latin typeface="Abadi"/>
              </a:rPr>
              <a:t>Display 5 records where launch sites begin with the string 'CCA’. </a:t>
            </a:r>
            <a:br>
              <a:rPr lang="en-US" sz="1800" dirty="0">
                <a:solidFill>
                  <a:schemeClr val="bg2">
                    <a:lumMod val="50000"/>
                  </a:schemeClr>
                </a:solidFill>
                <a:latin typeface="Abadi"/>
              </a:rPr>
            </a:br>
            <a:r>
              <a:rPr lang="en-US" sz="1800" dirty="0">
                <a:solidFill>
                  <a:schemeClr val="bg2">
                    <a:lumMod val="50000"/>
                  </a:schemeClr>
                </a:solidFill>
                <a:latin typeface="Abadi"/>
              </a:rPr>
              <a:t>• Display the total payload mass carried by boosters launched by NASA (CRS </a:t>
            </a:r>
            <a:br>
              <a:rPr lang="en-US" sz="1800" dirty="0">
                <a:solidFill>
                  <a:schemeClr val="bg2">
                    <a:lumMod val="50000"/>
                  </a:schemeClr>
                </a:solidFill>
                <a:latin typeface="Abadi"/>
              </a:rPr>
            </a:br>
            <a:r>
              <a:rPr lang="en-US" sz="1800" dirty="0">
                <a:solidFill>
                  <a:schemeClr val="bg2">
                    <a:lumMod val="50000"/>
                  </a:schemeClr>
                </a:solidFill>
                <a:latin typeface="Abadi"/>
              </a:rPr>
              <a:t>• </a:t>
            </a:r>
            <a:r>
              <a:rPr lang="en-US" sz="1800" b="1" dirty="0">
                <a:solidFill>
                  <a:schemeClr val="bg2">
                    <a:lumMod val="50000"/>
                  </a:schemeClr>
                </a:solidFill>
                <a:latin typeface="Abadi"/>
              </a:rPr>
              <a:t>List the date when the first successful landing outcome in ground pad was achieved. </a:t>
            </a:r>
            <a:br>
              <a:rPr lang="en-US" sz="1800" dirty="0">
                <a:solidFill>
                  <a:schemeClr val="bg2">
                    <a:lumMod val="50000"/>
                  </a:schemeClr>
                </a:solidFill>
                <a:latin typeface="Abadi"/>
              </a:rPr>
            </a:br>
            <a:r>
              <a:rPr lang="en-US" sz="1800" dirty="0">
                <a:solidFill>
                  <a:schemeClr val="bg2">
                    <a:lumMod val="50000"/>
                  </a:schemeClr>
                </a:solidFill>
                <a:latin typeface="Abadi"/>
              </a:rPr>
              <a:t>• List the names of the boosters which have success in drone ship and have payload mass greater than 4000 but less than 6000. </a:t>
            </a:r>
            <a:br>
              <a:rPr lang="en-US" sz="1800" dirty="0">
                <a:solidFill>
                  <a:schemeClr val="bg2">
                    <a:lumMod val="50000"/>
                  </a:schemeClr>
                </a:solidFill>
                <a:latin typeface="Abadi"/>
              </a:rPr>
            </a:br>
            <a:r>
              <a:rPr lang="en-US" sz="1800" dirty="0">
                <a:solidFill>
                  <a:schemeClr val="bg2">
                    <a:lumMod val="50000"/>
                  </a:schemeClr>
                </a:solidFill>
                <a:latin typeface="Abadi"/>
              </a:rPr>
              <a:t>• </a:t>
            </a:r>
            <a:r>
              <a:rPr lang="en-US" sz="1800" b="1" dirty="0">
                <a:solidFill>
                  <a:schemeClr val="bg2">
                    <a:lumMod val="50000"/>
                  </a:schemeClr>
                </a:solidFill>
                <a:latin typeface="Abadi"/>
              </a:rPr>
              <a:t>List the total number of successful and failure mission outcomes </a:t>
            </a:r>
            <a:br>
              <a:rPr lang="en-US" sz="1800" dirty="0">
                <a:solidFill>
                  <a:schemeClr val="bg2">
                    <a:lumMod val="50000"/>
                  </a:schemeClr>
                </a:solidFill>
                <a:latin typeface="Abadi"/>
              </a:rPr>
            </a:br>
            <a:r>
              <a:rPr lang="en-US" sz="1800" dirty="0">
                <a:solidFill>
                  <a:schemeClr val="bg2">
                    <a:lumMod val="50000"/>
                  </a:schemeClr>
                </a:solidFill>
                <a:latin typeface="Abadi"/>
              </a:rPr>
              <a:t>• List the names of the booster versions which have carried the maximum payload mass . Use a subquery </a:t>
            </a:r>
            <a:br>
              <a:rPr lang="en-US" sz="1800" dirty="0">
                <a:solidFill>
                  <a:schemeClr val="bg2">
                    <a:lumMod val="50000"/>
                  </a:schemeClr>
                </a:solidFill>
                <a:latin typeface="Abadi"/>
              </a:rPr>
            </a:br>
            <a:r>
              <a:rPr lang="en-US" sz="1800" dirty="0">
                <a:solidFill>
                  <a:schemeClr val="bg2">
                    <a:lumMod val="50000"/>
                  </a:schemeClr>
                </a:solidFill>
                <a:latin typeface="Abadi"/>
              </a:rPr>
              <a:t>• </a:t>
            </a:r>
            <a:r>
              <a:rPr lang="en-US" sz="1800" b="1" dirty="0">
                <a:solidFill>
                  <a:schemeClr val="bg2">
                    <a:lumMod val="50000"/>
                  </a:schemeClr>
                </a:solidFill>
                <a:latin typeface="Abadi"/>
              </a:rPr>
              <a:t>List the failed landing outcomes in drone ship, their booster versions , and launch site names for the in year 2015. </a:t>
            </a:r>
            <a:br>
              <a:rPr lang="en-US" sz="1800" dirty="0">
                <a:solidFill>
                  <a:schemeClr val="bg2">
                    <a:lumMod val="50000"/>
                  </a:schemeClr>
                </a:solidFill>
                <a:latin typeface="Abadi"/>
              </a:rPr>
            </a:br>
            <a:r>
              <a:rPr lang="en-US" sz="1800" dirty="0">
                <a:solidFill>
                  <a:schemeClr val="bg2">
                    <a:lumMod val="50000"/>
                  </a:schemeClr>
                </a:solidFill>
                <a:latin typeface="Abadi"/>
              </a:rPr>
              <a:t>• Rank the count of landing outcomes (such as Failure ( drone ship ) or Success (ground pad)) between the date 2010 06 04 and 2017 03 20, in descending order.</a:t>
            </a:r>
            <a:br>
              <a:rPr lang="en-US" sz="1800" dirty="0">
                <a:solidFill>
                  <a:schemeClr val="bg2">
                    <a:lumMod val="50000"/>
                  </a:schemeClr>
                </a:solidFill>
                <a:latin typeface="Abadi"/>
              </a:rPr>
            </a:br>
            <a:br>
              <a:rPr lang="en-US" sz="1800" dirty="0">
                <a:solidFill>
                  <a:schemeClr val="bg2">
                    <a:lumMod val="50000"/>
                  </a:schemeClr>
                </a:solidFill>
                <a:latin typeface="Abadi"/>
              </a:rPr>
            </a:br>
            <a:r>
              <a:rPr lang="en-US" sz="1800" dirty="0" err="1">
                <a:solidFill>
                  <a:schemeClr val="accent3">
                    <a:lumMod val="25000"/>
                  </a:schemeClr>
                </a:solidFill>
                <a:latin typeface="Abadi"/>
              </a:rPr>
              <a:t>Github</a:t>
            </a:r>
            <a:r>
              <a:rPr lang="en-US" sz="1800" dirty="0">
                <a:solidFill>
                  <a:schemeClr val="accent3">
                    <a:lumMod val="25000"/>
                  </a:schemeClr>
                </a:solidFill>
                <a:latin typeface="Abadi"/>
              </a:rPr>
              <a:t> repository: </a:t>
            </a:r>
            <a:r>
              <a:rPr lang="en-US" sz="1800" dirty="0">
                <a:solidFill>
                  <a:schemeClr val="bg2">
                    <a:lumMod val="50000"/>
                  </a:schemeClr>
                </a:solidFill>
                <a:latin typeface="Abadi"/>
              </a:rPr>
              <a:t>The completed EDA with SQL notebook can be accessed </a:t>
            </a:r>
            <a:r>
              <a:rPr lang="en-US" sz="1800" dirty="0">
                <a:solidFill>
                  <a:schemeClr val="bg2">
                    <a:lumMod val="50000"/>
                  </a:schemeClr>
                </a:solidFill>
                <a:latin typeface="Abadi"/>
                <a:hlinkClick r:id="rId3"/>
              </a:rPr>
              <a:t>here</a:t>
            </a:r>
            <a:endParaRPr lang="en-US" sz="1800" dirty="0">
              <a:solidFill>
                <a:schemeClr val="bg2">
                  <a:lumMod val="50000"/>
                </a:schemeClr>
              </a:solidFill>
              <a:latin typeface="Abadi"/>
            </a:endParaRPr>
          </a:p>
          <a:p>
            <a:pPr marL="0" indent="0">
              <a:lnSpc>
                <a:spcPct val="120000"/>
              </a:lnSpc>
              <a:spcBef>
                <a:spcPts val="1400"/>
              </a:spcBef>
              <a:buNone/>
            </a:pPr>
            <a:endParaRPr lang="en-US" sz="1800" dirty="0">
              <a:solidFill>
                <a:schemeClr val="bg2">
                  <a:lumMod val="50000"/>
                </a:schemeClr>
              </a:solidFill>
              <a:latin typeface="Abadi"/>
            </a:endParaRPr>
          </a:p>
          <a:p>
            <a:pPr marL="0" indent="0">
              <a:lnSpc>
                <a:spcPct val="12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Content Placeholder 2">
            <a:extLst>
              <a:ext uri="{FF2B5EF4-FFF2-40B4-BE49-F238E27FC236}">
                <a16:creationId xmlns:a16="http://schemas.microsoft.com/office/drawing/2014/main" id="{F8DDCB80-AAA3-5EFA-FBC5-F2116EEAB167}"/>
              </a:ext>
            </a:extLst>
          </p:cNvPr>
          <p:cNvSpPr txBox="1">
            <a:spLocks/>
          </p:cNvSpPr>
          <p:nvPr/>
        </p:nvSpPr>
        <p:spPr>
          <a:xfrm>
            <a:off x="734028" y="1357218"/>
            <a:ext cx="10957532" cy="5221382"/>
          </a:xfrm>
          <a:prstGeom prst="rect">
            <a:avLst/>
          </a:prstGeom>
        </p:spPr>
        <p:txBody>
          <a:bodyPr lIns="91440" tIns="45720" rIns="91440" bIns="45720" anchor="t">
            <a:normAutofit fontScale="5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200" dirty="0">
                <a:solidFill>
                  <a:srgbClr val="0B49CB"/>
                </a:solidFill>
                <a:latin typeface="Abadi"/>
              </a:rPr>
              <a:t>Process Overview</a:t>
            </a:r>
            <a:br>
              <a:rPr lang="en-US" sz="2200" dirty="0">
                <a:solidFill>
                  <a:schemeClr val="tx1"/>
                </a:solidFill>
                <a:latin typeface="Abadi"/>
              </a:rPr>
            </a:br>
            <a:r>
              <a:rPr lang="en-US" sz="2200" dirty="0">
                <a:solidFill>
                  <a:schemeClr val="tx1"/>
                </a:solidFill>
                <a:latin typeface="Abadi"/>
              </a:rPr>
              <a:t>We used Folium library to represent our analysis as geospatial data, we do this by drawing markers like circles and lines on an interactive map.</a:t>
            </a:r>
          </a:p>
          <a:p>
            <a:pPr marL="0" indent="0">
              <a:lnSpc>
                <a:spcPct val="120000"/>
              </a:lnSpc>
              <a:spcBef>
                <a:spcPts val="1400"/>
              </a:spcBef>
              <a:buNone/>
            </a:pPr>
            <a:r>
              <a:rPr lang="en-US" sz="2200" dirty="0">
                <a:solidFill>
                  <a:srgbClr val="0B49CB"/>
                </a:solidFill>
                <a:latin typeface="Abadi"/>
              </a:rPr>
              <a:t>Launch Site Markers</a:t>
            </a:r>
            <a:br>
              <a:rPr lang="en-US" sz="2200" dirty="0">
                <a:solidFill>
                  <a:srgbClr val="0B49CB"/>
                </a:solidFill>
                <a:latin typeface="Abadi"/>
              </a:rPr>
            </a:br>
            <a:r>
              <a:rPr lang="en-US" sz="2200" dirty="0">
                <a:solidFill>
                  <a:schemeClr val="tx1"/>
                </a:solidFill>
                <a:latin typeface="Abadi"/>
              </a:rPr>
              <a:t>We started by drawing circles on the map for the four Falcon 9 rocket launch sites. The coordinates of these sites are as follows:</a:t>
            </a:r>
          </a:p>
          <a:p>
            <a:pPr marL="0" indent="0">
              <a:lnSpc>
                <a:spcPct val="120000"/>
              </a:lnSpc>
              <a:spcBef>
                <a:spcPts val="1400"/>
              </a:spcBef>
              <a:buNone/>
            </a:pPr>
            <a:r>
              <a:rPr lang="en-US" sz="2200" dirty="0">
                <a:solidFill>
                  <a:schemeClr val="bg2">
                    <a:lumMod val="50000"/>
                  </a:schemeClr>
                </a:solidFill>
                <a:latin typeface="Abadi"/>
              </a:rPr>
              <a:t> </a:t>
            </a:r>
          </a:p>
          <a:p>
            <a:pPr marL="0" indent="0">
              <a:lnSpc>
                <a:spcPct val="120000"/>
              </a:lnSpc>
              <a:spcBef>
                <a:spcPts val="1400"/>
              </a:spcBef>
              <a:buNone/>
            </a:pPr>
            <a:endParaRPr lang="en-US" sz="2200" dirty="0">
              <a:solidFill>
                <a:schemeClr val="bg2">
                  <a:lumMod val="50000"/>
                </a:schemeClr>
              </a:solidFill>
              <a:latin typeface="Abadi"/>
            </a:endParaRPr>
          </a:p>
          <a:p>
            <a:pPr marL="0" indent="0">
              <a:lnSpc>
                <a:spcPct val="120000"/>
              </a:lnSpc>
              <a:spcBef>
                <a:spcPts val="1400"/>
              </a:spcBef>
              <a:buNone/>
            </a:pPr>
            <a:endParaRPr lang="en-US" sz="2200" dirty="0">
              <a:solidFill>
                <a:schemeClr val="bg2">
                  <a:lumMod val="50000"/>
                </a:schemeClr>
              </a:solidFill>
              <a:latin typeface="Abadi"/>
            </a:endParaRPr>
          </a:p>
          <a:p>
            <a:pPr marL="0" indent="0">
              <a:lnSpc>
                <a:spcPct val="120000"/>
              </a:lnSpc>
              <a:spcBef>
                <a:spcPts val="1400"/>
              </a:spcBef>
              <a:buNone/>
            </a:pPr>
            <a:endParaRPr lang="en-US" sz="2200" dirty="0">
              <a:solidFill>
                <a:schemeClr val="bg2">
                  <a:lumMod val="50000"/>
                </a:schemeClr>
              </a:solidFill>
              <a:latin typeface="Abadi"/>
            </a:endParaRPr>
          </a:p>
          <a:p>
            <a:pPr marL="0" indent="0">
              <a:lnSpc>
                <a:spcPct val="120000"/>
              </a:lnSpc>
              <a:spcBef>
                <a:spcPts val="1400"/>
              </a:spcBef>
              <a:buNone/>
            </a:pPr>
            <a:r>
              <a:rPr lang="en-US" sz="2200" dirty="0">
                <a:solidFill>
                  <a:srgbClr val="0B49CB"/>
                </a:solidFill>
                <a:latin typeface="Abadi"/>
              </a:rPr>
              <a:t>Success/Failure Markers</a:t>
            </a:r>
            <a:br>
              <a:rPr lang="en-US" sz="2200" dirty="0">
                <a:solidFill>
                  <a:srgbClr val="0B49CB"/>
                </a:solidFill>
                <a:latin typeface="Abadi"/>
              </a:rPr>
            </a:br>
            <a:r>
              <a:rPr lang="en-US" sz="2200" dirty="0" err="1">
                <a:solidFill>
                  <a:schemeClr val="tx1"/>
                </a:solidFill>
                <a:latin typeface="Abadi"/>
              </a:rPr>
              <a:t>Markers</a:t>
            </a:r>
            <a:r>
              <a:rPr lang="en-US" sz="2200" dirty="0">
                <a:solidFill>
                  <a:schemeClr val="tx1"/>
                </a:solidFill>
                <a:latin typeface="Abadi"/>
              </a:rPr>
              <a:t> were added to these locations to indicate whether the first stage of the rocket successfully returned or failed.</a:t>
            </a:r>
          </a:p>
          <a:p>
            <a:pPr marL="0" indent="0">
              <a:lnSpc>
                <a:spcPct val="120000"/>
              </a:lnSpc>
              <a:spcBef>
                <a:spcPts val="1400"/>
              </a:spcBef>
              <a:buNone/>
            </a:pPr>
            <a:r>
              <a:rPr lang="en-US" sz="2200" dirty="0">
                <a:solidFill>
                  <a:srgbClr val="0B49CB"/>
                </a:solidFill>
                <a:latin typeface="Abadi"/>
              </a:rPr>
              <a:t>Distance Calculation </a:t>
            </a:r>
            <a:br>
              <a:rPr lang="en-US" sz="2200" dirty="0">
                <a:solidFill>
                  <a:srgbClr val="0B49CB"/>
                </a:solidFill>
                <a:latin typeface="Abadi"/>
              </a:rPr>
            </a:br>
            <a:r>
              <a:rPr lang="en-US" sz="2200" dirty="0">
                <a:solidFill>
                  <a:schemeClr val="tx1"/>
                </a:solidFill>
                <a:latin typeface="Abadi"/>
              </a:rPr>
              <a:t>We calculated the distances from CCAFS LC-40 to three key locations:</a:t>
            </a:r>
            <a:br>
              <a:rPr lang="en-US" sz="2200" dirty="0">
                <a:solidFill>
                  <a:srgbClr val="0B49CB"/>
                </a:solidFill>
                <a:latin typeface="Abadi"/>
              </a:rPr>
            </a:br>
            <a:r>
              <a:rPr lang="en-US" sz="2200" dirty="0">
                <a:solidFill>
                  <a:schemeClr val="tx1"/>
                </a:solidFill>
                <a:latin typeface="Abadi"/>
              </a:rPr>
              <a:t>• The closest city.</a:t>
            </a:r>
            <a:br>
              <a:rPr lang="en-US" sz="2200" dirty="0">
                <a:solidFill>
                  <a:schemeClr val="tx1"/>
                </a:solidFill>
                <a:latin typeface="Abadi"/>
              </a:rPr>
            </a:br>
            <a:r>
              <a:rPr lang="en-US" sz="2200" dirty="0">
                <a:solidFill>
                  <a:schemeClr val="tx1"/>
                </a:solidFill>
                <a:latin typeface="Abadi"/>
              </a:rPr>
              <a:t>• The coastline.</a:t>
            </a:r>
            <a:br>
              <a:rPr lang="en-US" sz="2200" dirty="0">
                <a:solidFill>
                  <a:schemeClr val="tx1"/>
                </a:solidFill>
                <a:latin typeface="Abadi"/>
              </a:rPr>
            </a:br>
            <a:r>
              <a:rPr lang="en-US" sz="2200" dirty="0">
                <a:solidFill>
                  <a:schemeClr val="tx1"/>
                </a:solidFill>
                <a:latin typeface="Abadi"/>
              </a:rPr>
              <a:t>• A nearby highway.</a:t>
            </a:r>
            <a:br>
              <a:rPr lang="en-US" sz="2200" dirty="0">
                <a:solidFill>
                  <a:schemeClr val="tx1"/>
                </a:solidFill>
                <a:latin typeface="Abadi"/>
              </a:rPr>
            </a:br>
            <a:r>
              <a:rPr lang="en-US" sz="2200" dirty="0">
                <a:solidFill>
                  <a:schemeClr val="tx1"/>
                </a:solidFill>
                <a:latin typeface="Abadi"/>
              </a:rPr>
              <a:t>Using this information, we drew polylines on the map to visually represent these distances.</a:t>
            </a:r>
            <a:br>
              <a:rPr lang="en-US" sz="2200" dirty="0">
                <a:solidFill>
                  <a:schemeClr val="tx1"/>
                </a:solidFill>
                <a:latin typeface="Abadi"/>
              </a:rPr>
            </a:br>
            <a:br>
              <a:rPr lang="en-US" sz="2200" dirty="0">
                <a:solidFill>
                  <a:schemeClr val="tx1"/>
                </a:solidFill>
                <a:latin typeface="Abadi"/>
              </a:rPr>
            </a:br>
            <a:r>
              <a:rPr lang="en-US" sz="2200" b="1" dirty="0" err="1">
                <a:solidFill>
                  <a:schemeClr val="tx1"/>
                </a:solidFill>
                <a:latin typeface="Abadi"/>
              </a:rPr>
              <a:t>Github</a:t>
            </a:r>
            <a:r>
              <a:rPr lang="en-US" sz="2200" b="1" dirty="0">
                <a:solidFill>
                  <a:schemeClr val="tx1"/>
                </a:solidFill>
                <a:latin typeface="Abadi"/>
              </a:rPr>
              <a:t> repository</a:t>
            </a:r>
            <a:r>
              <a:rPr lang="en-US" sz="2200" dirty="0">
                <a:solidFill>
                  <a:schemeClr val="tx1"/>
                </a:solidFill>
                <a:latin typeface="Abadi"/>
              </a:rPr>
              <a:t>: The completed interactive map with Folium map notebook can be accessed </a:t>
            </a:r>
            <a:r>
              <a:rPr lang="en-US" sz="2200" dirty="0">
                <a:solidFill>
                  <a:schemeClr val="tx1"/>
                </a:solidFill>
                <a:latin typeface="Abadi"/>
                <a:hlinkClick r:id="rId3"/>
              </a:rPr>
              <a:t>here</a:t>
            </a:r>
            <a:endParaRPr lang="en-US" sz="2200" dirty="0">
              <a:solidFill>
                <a:schemeClr val="tx1"/>
              </a:solidFill>
              <a:latin typeface="Abadi"/>
            </a:endParaRPr>
          </a:p>
          <a:p>
            <a:pPr marL="0" indent="0">
              <a:lnSpc>
                <a:spcPct val="120000"/>
              </a:lnSpc>
              <a:spcBef>
                <a:spcPts val="1400"/>
              </a:spcBef>
              <a:buNone/>
            </a:pPr>
            <a:endParaRPr lang="en-US" sz="1800" dirty="0">
              <a:solidFill>
                <a:schemeClr val="bg2">
                  <a:lumMod val="50000"/>
                </a:schemeClr>
              </a:solidFill>
              <a:latin typeface="Abadi"/>
            </a:endParaRPr>
          </a:p>
          <a:p>
            <a:pPr marL="0" indent="0">
              <a:lnSpc>
                <a:spcPct val="12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graphicFrame>
        <p:nvGraphicFramePr>
          <p:cNvPr id="6" name="Tabla 5">
            <a:extLst>
              <a:ext uri="{FF2B5EF4-FFF2-40B4-BE49-F238E27FC236}">
                <a16:creationId xmlns:a16="http://schemas.microsoft.com/office/drawing/2014/main" id="{E74FA0B4-3C1D-4F4F-EB03-AFCEAA7259EF}"/>
              </a:ext>
            </a:extLst>
          </p:cNvPr>
          <p:cNvGraphicFramePr>
            <a:graphicFrameLocks noGrp="1"/>
          </p:cNvGraphicFramePr>
          <p:nvPr>
            <p:extLst>
              <p:ext uri="{D42A27DB-BD31-4B8C-83A1-F6EECF244321}">
                <p14:modId xmlns:p14="http://schemas.microsoft.com/office/powerpoint/2010/main" val="1839679149"/>
              </p:ext>
            </p:extLst>
          </p:nvPr>
        </p:nvGraphicFramePr>
        <p:xfrm>
          <a:off x="2517173" y="2412158"/>
          <a:ext cx="5394927" cy="1371600"/>
        </p:xfrm>
        <a:graphic>
          <a:graphicData uri="http://schemas.openxmlformats.org/drawingml/2006/table">
            <a:tbl>
              <a:tblPr firstRow="1" bandRow="1">
                <a:tableStyleId>{5C22544A-7EE6-4342-B048-85BDC9FD1C3A}</a:tableStyleId>
              </a:tblPr>
              <a:tblGrid>
                <a:gridCol w="1798309">
                  <a:extLst>
                    <a:ext uri="{9D8B030D-6E8A-4147-A177-3AD203B41FA5}">
                      <a16:colId xmlns:a16="http://schemas.microsoft.com/office/drawing/2014/main" val="3432014378"/>
                    </a:ext>
                  </a:extLst>
                </a:gridCol>
                <a:gridCol w="1798309">
                  <a:extLst>
                    <a:ext uri="{9D8B030D-6E8A-4147-A177-3AD203B41FA5}">
                      <a16:colId xmlns:a16="http://schemas.microsoft.com/office/drawing/2014/main" val="2256179029"/>
                    </a:ext>
                  </a:extLst>
                </a:gridCol>
                <a:gridCol w="1798309">
                  <a:extLst>
                    <a:ext uri="{9D8B030D-6E8A-4147-A177-3AD203B41FA5}">
                      <a16:colId xmlns:a16="http://schemas.microsoft.com/office/drawing/2014/main" val="3643462049"/>
                    </a:ext>
                  </a:extLst>
                </a:gridCol>
              </a:tblGrid>
              <a:tr h="269637">
                <a:tc>
                  <a:txBody>
                    <a:bodyPr/>
                    <a:lstStyle/>
                    <a:p>
                      <a:pPr algn="ctr"/>
                      <a:r>
                        <a:rPr lang="es-CL" sz="1200" dirty="0" err="1"/>
                        <a:t>Launch</a:t>
                      </a:r>
                      <a:r>
                        <a:rPr lang="es-CL" sz="1200" dirty="0"/>
                        <a:t> Site</a:t>
                      </a:r>
                    </a:p>
                  </a:txBody>
                  <a:tcPr/>
                </a:tc>
                <a:tc>
                  <a:txBody>
                    <a:bodyPr/>
                    <a:lstStyle/>
                    <a:p>
                      <a:pPr algn="ctr"/>
                      <a:r>
                        <a:rPr lang="es-CL" sz="1200" dirty="0"/>
                        <a:t>     </a:t>
                      </a:r>
                      <a:r>
                        <a:rPr lang="es-CL" sz="1200" dirty="0" err="1"/>
                        <a:t>Latitude</a:t>
                      </a:r>
                      <a:r>
                        <a:rPr lang="es-CL" sz="1200" dirty="0"/>
                        <a:t>	</a:t>
                      </a:r>
                    </a:p>
                  </a:txBody>
                  <a:tcPr/>
                </a:tc>
                <a:tc>
                  <a:txBody>
                    <a:bodyPr/>
                    <a:lstStyle/>
                    <a:p>
                      <a:pPr algn="ctr"/>
                      <a:r>
                        <a:rPr lang="es-CL" sz="1200" dirty="0" err="1"/>
                        <a:t>Longitude</a:t>
                      </a:r>
                      <a:endParaRPr lang="es-CL" sz="1200" dirty="0"/>
                    </a:p>
                  </a:txBody>
                  <a:tcPr/>
                </a:tc>
                <a:extLst>
                  <a:ext uri="{0D108BD9-81ED-4DB2-BD59-A6C34878D82A}">
                    <a16:rowId xmlns:a16="http://schemas.microsoft.com/office/drawing/2014/main" val="2795508506"/>
                  </a:ext>
                </a:extLst>
              </a:tr>
              <a:tr h="269637">
                <a:tc>
                  <a:txBody>
                    <a:bodyPr/>
                    <a:lstStyle/>
                    <a:p>
                      <a:pPr algn="ctr"/>
                      <a:r>
                        <a:rPr lang="es-CL" sz="1200" dirty="0"/>
                        <a:t>CCAFS LC-40</a:t>
                      </a:r>
                    </a:p>
                  </a:txBody>
                  <a:tcPr/>
                </a:tc>
                <a:tc>
                  <a:txBody>
                    <a:bodyPr/>
                    <a:lstStyle/>
                    <a:p>
                      <a:pPr algn="ctr"/>
                      <a:r>
                        <a:rPr lang="es-CL" sz="1200" dirty="0"/>
                        <a:t>28.562302</a:t>
                      </a:r>
                    </a:p>
                  </a:txBody>
                  <a:tcPr/>
                </a:tc>
                <a:tc>
                  <a:txBody>
                    <a:bodyPr/>
                    <a:lstStyle/>
                    <a:p>
                      <a:pPr algn="ctr"/>
                      <a:r>
                        <a:rPr lang="es-CL" sz="1200" dirty="0"/>
                        <a:t>-80.577356</a:t>
                      </a:r>
                    </a:p>
                  </a:txBody>
                  <a:tcPr/>
                </a:tc>
                <a:extLst>
                  <a:ext uri="{0D108BD9-81ED-4DB2-BD59-A6C34878D82A}">
                    <a16:rowId xmlns:a16="http://schemas.microsoft.com/office/drawing/2014/main" val="843795293"/>
                  </a:ext>
                </a:extLst>
              </a:tr>
              <a:tr h="269637">
                <a:tc>
                  <a:txBody>
                    <a:bodyPr/>
                    <a:lstStyle/>
                    <a:p>
                      <a:pPr algn="ctr"/>
                      <a:r>
                        <a:rPr lang="es-CL" sz="1200" dirty="0"/>
                        <a:t>CCAFS SLC-40</a:t>
                      </a:r>
                    </a:p>
                  </a:txBody>
                  <a:tcPr/>
                </a:tc>
                <a:tc>
                  <a:txBody>
                    <a:bodyPr/>
                    <a:lstStyle/>
                    <a:p>
                      <a:pPr algn="ctr"/>
                      <a:r>
                        <a:rPr lang="es-CL" sz="1200" dirty="0"/>
                        <a:t>28.563197</a:t>
                      </a:r>
                    </a:p>
                  </a:txBody>
                  <a:tcPr/>
                </a:tc>
                <a:tc>
                  <a:txBody>
                    <a:bodyPr/>
                    <a:lstStyle/>
                    <a:p>
                      <a:pPr algn="ctr"/>
                      <a:r>
                        <a:rPr lang="es-CL" sz="1200" dirty="0"/>
                        <a:t>-80.576820</a:t>
                      </a:r>
                    </a:p>
                  </a:txBody>
                  <a:tcPr/>
                </a:tc>
                <a:extLst>
                  <a:ext uri="{0D108BD9-81ED-4DB2-BD59-A6C34878D82A}">
                    <a16:rowId xmlns:a16="http://schemas.microsoft.com/office/drawing/2014/main" val="2274973852"/>
                  </a:ext>
                </a:extLst>
              </a:tr>
              <a:tr h="269637">
                <a:tc>
                  <a:txBody>
                    <a:bodyPr/>
                    <a:lstStyle/>
                    <a:p>
                      <a:pPr algn="ctr"/>
                      <a:r>
                        <a:rPr lang="es-CL" sz="1200" dirty="0"/>
                        <a:t>KSC LC-39A</a:t>
                      </a:r>
                    </a:p>
                  </a:txBody>
                  <a:tcPr/>
                </a:tc>
                <a:tc>
                  <a:txBody>
                    <a:bodyPr/>
                    <a:lstStyle/>
                    <a:p>
                      <a:pPr algn="ctr"/>
                      <a:r>
                        <a:rPr lang="es-CL" sz="1200" dirty="0"/>
                        <a:t>28.573255</a:t>
                      </a:r>
                    </a:p>
                  </a:txBody>
                  <a:tcPr/>
                </a:tc>
                <a:tc>
                  <a:txBody>
                    <a:bodyPr/>
                    <a:lstStyle/>
                    <a:p>
                      <a:pPr algn="ctr"/>
                      <a:r>
                        <a:rPr lang="es-CL" sz="1200" dirty="0"/>
                        <a:t>-80.646895</a:t>
                      </a:r>
                    </a:p>
                  </a:txBody>
                  <a:tcPr/>
                </a:tc>
                <a:extLst>
                  <a:ext uri="{0D108BD9-81ED-4DB2-BD59-A6C34878D82A}">
                    <a16:rowId xmlns:a16="http://schemas.microsoft.com/office/drawing/2014/main" val="15289881"/>
                  </a:ext>
                </a:extLst>
              </a:tr>
              <a:tr h="269637">
                <a:tc>
                  <a:txBody>
                    <a:bodyPr/>
                    <a:lstStyle/>
                    <a:p>
                      <a:pPr algn="ctr"/>
                      <a:r>
                        <a:rPr lang="es-CL" sz="1200" dirty="0"/>
                        <a:t>VAFB SLC-4E</a:t>
                      </a:r>
                    </a:p>
                  </a:txBody>
                  <a:tcPr/>
                </a:tc>
                <a:tc>
                  <a:txBody>
                    <a:bodyPr/>
                    <a:lstStyle/>
                    <a:p>
                      <a:pPr algn="ctr"/>
                      <a:r>
                        <a:rPr lang="es-CL" sz="1200" dirty="0"/>
                        <a:t>34.632834</a:t>
                      </a:r>
                    </a:p>
                  </a:txBody>
                  <a:tcPr/>
                </a:tc>
                <a:tc>
                  <a:txBody>
                    <a:bodyPr/>
                    <a:lstStyle/>
                    <a:p>
                      <a:pPr algn="ctr"/>
                      <a:r>
                        <a:rPr lang="es-CL" sz="1200" dirty="0"/>
                        <a:t>-120.610746</a:t>
                      </a:r>
                    </a:p>
                  </a:txBody>
                  <a:tcPr/>
                </a:tc>
                <a:extLst>
                  <a:ext uri="{0D108BD9-81ED-4DB2-BD59-A6C34878D82A}">
                    <a16:rowId xmlns:a16="http://schemas.microsoft.com/office/drawing/2014/main" val="687464991"/>
                  </a:ext>
                </a:extLst>
              </a:tr>
            </a:tbl>
          </a:graphicData>
        </a:graphic>
      </p:graphicFrame>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Content Placeholder 2">
            <a:extLst>
              <a:ext uri="{FF2B5EF4-FFF2-40B4-BE49-F238E27FC236}">
                <a16:creationId xmlns:a16="http://schemas.microsoft.com/office/drawing/2014/main" id="{51D7D415-66CC-E242-7200-518A97F075B8}"/>
              </a:ext>
            </a:extLst>
          </p:cNvPr>
          <p:cNvSpPr txBox="1">
            <a:spLocks/>
          </p:cNvSpPr>
          <p:nvPr/>
        </p:nvSpPr>
        <p:spPr>
          <a:xfrm>
            <a:off x="734028" y="1357218"/>
            <a:ext cx="10957532" cy="522138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200" dirty="0">
                <a:solidFill>
                  <a:srgbClr val="0B49CB"/>
                </a:solidFill>
                <a:latin typeface="Abadi"/>
              </a:rPr>
              <a:t>Process Overview</a:t>
            </a:r>
            <a:br>
              <a:rPr lang="en-US" sz="2200" dirty="0">
                <a:solidFill>
                  <a:schemeClr val="tx1"/>
                </a:solidFill>
                <a:latin typeface="Abadi"/>
              </a:rPr>
            </a:br>
            <a:r>
              <a:rPr lang="en-US" sz="2200" dirty="0">
                <a:solidFill>
                  <a:schemeClr val="tx1"/>
                </a:solidFill>
                <a:latin typeface="Abadi"/>
              </a:rPr>
              <a:t>We used </a:t>
            </a:r>
            <a:r>
              <a:rPr lang="en-US" sz="2200" dirty="0" err="1">
                <a:solidFill>
                  <a:schemeClr val="tx1"/>
                </a:solidFill>
                <a:latin typeface="Abadi"/>
              </a:rPr>
              <a:t>Plotly</a:t>
            </a:r>
            <a:r>
              <a:rPr lang="en-US" sz="2200" dirty="0">
                <a:solidFill>
                  <a:schemeClr val="tx1"/>
                </a:solidFill>
                <a:latin typeface="Abadi"/>
              </a:rPr>
              <a:t> library to represent our analysis in an interactive dashboard. These are the tasks we perform </a:t>
            </a:r>
            <a:br>
              <a:rPr lang="en-US" sz="2200" dirty="0">
                <a:solidFill>
                  <a:srgbClr val="0B49CB"/>
                </a:solidFill>
                <a:latin typeface="Abadi"/>
              </a:rPr>
            </a:br>
            <a:r>
              <a:rPr lang="en-US" sz="2200" dirty="0">
                <a:solidFill>
                  <a:schemeClr val="tx1"/>
                </a:solidFill>
                <a:latin typeface="Abadi"/>
              </a:rPr>
              <a:t>• We added a dropdown list to enable the Launch site selection including the following options: “All Sites”, “CCAFS LC 40”. “CCAFS SLC-40”. “VAFB SLC-4E” and “KSC LC-39A</a:t>
            </a:r>
            <a:br>
              <a:rPr lang="en-US" sz="2200" dirty="0">
                <a:solidFill>
                  <a:schemeClr val="tx1"/>
                </a:solidFill>
                <a:latin typeface="Abadi"/>
              </a:rPr>
            </a:br>
            <a:r>
              <a:rPr lang="en-US" sz="2200" dirty="0">
                <a:solidFill>
                  <a:schemeClr val="tx1"/>
                </a:solidFill>
                <a:latin typeface="Abadi"/>
              </a:rPr>
              <a:t>• We added a pie chart to show the total successful launches count for all sites</a:t>
            </a:r>
            <a:br>
              <a:rPr lang="en-US" sz="2200" dirty="0">
                <a:solidFill>
                  <a:schemeClr val="tx1"/>
                </a:solidFill>
                <a:latin typeface="Abadi"/>
              </a:rPr>
            </a:br>
            <a:r>
              <a:rPr lang="en-US" sz="2200" dirty="0">
                <a:solidFill>
                  <a:schemeClr val="tx1"/>
                </a:solidFill>
                <a:latin typeface="Abadi"/>
              </a:rPr>
              <a:t>• We added a slider to select payload which ranges from 0-10000</a:t>
            </a:r>
            <a:br>
              <a:rPr lang="en-US" sz="2200" dirty="0">
                <a:solidFill>
                  <a:schemeClr val="tx1"/>
                </a:solidFill>
                <a:latin typeface="Abadi"/>
              </a:rPr>
            </a:br>
            <a:r>
              <a:rPr lang="en-US" sz="2200" dirty="0">
                <a:solidFill>
                  <a:schemeClr val="tx1"/>
                </a:solidFill>
                <a:latin typeface="Abadi"/>
              </a:rPr>
              <a:t>• Finally we added a scatter chart to show the correlation between payload and launch success</a:t>
            </a:r>
            <a:br>
              <a:rPr lang="en-US" sz="2200" dirty="0">
                <a:solidFill>
                  <a:schemeClr val="tx1"/>
                </a:solidFill>
                <a:latin typeface="Abadi"/>
              </a:rPr>
            </a:br>
            <a:br>
              <a:rPr lang="en-US" sz="2200" dirty="0">
                <a:solidFill>
                  <a:schemeClr val="tx1"/>
                </a:solidFill>
                <a:latin typeface="Abadi"/>
              </a:rPr>
            </a:br>
            <a:r>
              <a:rPr lang="en-US" sz="2200" b="1" dirty="0" err="1">
                <a:solidFill>
                  <a:schemeClr val="tx1"/>
                </a:solidFill>
                <a:latin typeface="Abadi"/>
              </a:rPr>
              <a:t>Github</a:t>
            </a:r>
            <a:r>
              <a:rPr lang="en-US" sz="2200" b="1" dirty="0">
                <a:solidFill>
                  <a:schemeClr val="tx1"/>
                </a:solidFill>
                <a:latin typeface="Abadi"/>
              </a:rPr>
              <a:t> repository</a:t>
            </a:r>
            <a:r>
              <a:rPr lang="en-US" sz="2200" dirty="0">
                <a:solidFill>
                  <a:schemeClr val="tx1"/>
                </a:solidFill>
                <a:latin typeface="Abadi"/>
              </a:rPr>
              <a:t>: The completed notebook with interactive dashboard </a:t>
            </a:r>
            <a:r>
              <a:rPr lang="en-US" sz="2200" dirty="0" err="1">
                <a:solidFill>
                  <a:schemeClr val="tx1"/>
                </a:solidFill>
                <a:latin typeface="Abadi"/>
              </a:rPr>
              <a:t>rutines</a:t>
            </a:r>
            <a:r>
              <a:rPr lang="en-US" sz="2200" dirty="0">
                <a:solidFill>
                  <a:schemeClr val="tx1"/>
                </a:solidFill>
                <a:latin typeface="Abadi"/>
              </a:rPr>
              <a:t> are in the following </a:t>
            </a:r>
            <a:r>
              <a:rPr lang="en-US" sz="2200" dirty="0">
                <a:solidFill>
                  <a:schemeClr val="tx1"/>
                </a:solidFill>
                <a:latin typeface="Abadi"/>
                <a:hlinkClick r:id="rId3"/>
              </a:rPr>
              <a:t>link</a:t>
            </a:r>
            <a:endParaRPr lang="en-US" sz="2200" dirty="0">
              <a:solidFill>
                <a:schemeClr val="tx1"/>
              </a:solidFill>
              <a:latin typeface="Abadi"/>
            </a:endParaRPr>
          </a:p>
          <a:p>
            <a:pPr marL="0" indent="0">
              <a:lnSpc>
                <a:spcPct val="120000"/>
              </a:lnSpc>
              <a:spcBef>
                <a:spcPts val="1400"/>
              </a:spcBef>
              <a:buNone/>
            </a:pPr>
            <a:endParaRPr lang="en-US" sz="1800" dirty="0">
              <a:solidFill>
                <a:schemeClr val="bg2">
                  <a:lumMod val="50000"/>
                </a:schemeClr>
              </a:solidFill>
              <a:latin typeface="Abadi"/>
            </a:endParaRPr>
          </a:p>
          <a:p>
            <a:pPr marL="0" indent="0">
              <a:lnSpc>
                <a:spcPct val="12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Content Placeholder 2">
            <a:extLst>
              <a:ext uri="{FF2B5EF4-FFF2-40B4-BE49-F238E27FC236}">
                <a16:creationId xmlns:a16="http://schemas.microsoft.com/office/drawing/2014/main" id="{662BFB82-8C7B-DE01-2464-FFA16468268E}"/>
              </a:ext>
            </a:extLst>
          </p:cNvPr>
          <p:cNvSpPr txBox="1">
            <a:spLocks/>
          </p:cNvSpPr>
          <p:nvPr/>
        </p:nvSpPr>
        <p:spPr>
          <a:xfrm>
            <a:off x="617234" y="1323975"/>
            <a:ext cx="11050891" cy="3250147"/>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800" dirty="0">
                <a:solidFill>
                  <a:srgbClr val="0B49CB"/>
                </a:solidFill>
                <a:latin typeface="Abadi"/>
              </a:rPr>
              <a:t>Machine Learning Stages</a:t>
            </a:r>
            <a:br>
              <a:rPr lang="en-US" sz="1800" dirty="0">
                <a:solidFill>
                  <a:srgbClr val="0B49CB"/>
                </a:solidFill>
                <a:latin typeface="Abadi"/>
              </a:rPr>
            </a:br>
            <a:r>
              <a:rPr lang="en-US" sz="1800" dirty="0">
                <a:solidFill>
                  <a:schemeClr val="accent3">
                    <a:lumMod val="25000"/>
                  </a:schemeClr>
                </a:solidFill>
                <a:latin typeface="Abadi"/>
              </a:rPr>
              <a:t>Import Required Libraries: </a:t>
            </a:r>
            <a:r>
              <a:rPr lang="en-US" sz="1800" dirty="0">
                <a:solidFill>
                  <a:schemeClr val="bg2">
                    <a:lumMod val="50000"/>
                  </a:schemeClr>
                </a:solidFill>
                <a:latin typeface="Abadi"/>
              </a:rPr>
              <a:t>Begin by importing the essential libraries needed for data manipulation and model building.</a:t>
            </a:r>
            <a:br>
              <a:rPr lang="en-US" sz="1800" dirty="0">
                <a:solidFill>
                  <a:schemeClr val="bg2">
                    <a:lumMod val="50000"/>
                  </a:schemeClr>
                </a:solidFill>
                <a:latin typeface="Abadi"/>
              </a:rPr>
            </a:br>
            <a:r>
              <a:rPr lang="en-US" sz="1800" dirty="0">
                <a:solidFill>
                  <a:schemeClr val="accent3">
                    <a:lumMod val="25000"/>
                  </a:schemeClr>
                </a:solidFill>
                <a:latin typeface="Abadi"/>
              </a:rPr>
              <a:t>Load Cleaned Data: </a:t>
            </a:r>
            <a:r>
              <a:rPr lang="en-US" sz="1800" dirty="0">
                <a:solidFill>
                  <a:schemeClr val="bg2">
                    <a:lumMod val="50000"/>
                  </a:schemeClr>
                </a:solidFill>
                <a:latin typeface="Abadi"/>
              </a:rPr>
              <a:t>Load the pre-processed dataset to ensure that the data is ready for analysis. </a:t>
            </a:r>
            <a:br>
              <a:rPr lang="en-US" sz="1800" dirty="0">
                <a:solidFill>
                  <a:schemeClr val="bg2">
                    <a:lumMod val="50000"/>
                  </a:schemeClr>
                </a:solidFill>
                <a:latin typeface="Abadi"/>
              </a:rPr>
            </a:br>
            <a:r>
              <a:rPr lang="en-US" sz="1800" dirty="0">
                <a:solidFill>
                  <a:schemeClr val="accent3">
                    <a:lumMod val="25000"/>
                  </a:schemeClr>
                </a:solidFill>
                <a:latin typeface="Abadi"/>
              </a:rPr>
              <a:t>Standardize the Data: </a:t>
            </a:r>
            <a:r>
              <a:rPr lang="en-US" sz="1800" dirty="0">
                <a:solidFill>
                  <a:schemeClr val="bg2">
                    <a:lumMod val="50000"/>
                  </a:schemeClr>
                </a:solidFill>
                <a:latin typeface="Abadi"/>
              </a:rPr>
              <a:t>Apply standardization techniques to normalize the data and minimize bias in model training.</a:t>
            </a:r>
            <a:br>
              <a:rPr lang="en-US" sz="1800" dirty="0">
                <a:solidFill>
                  <a:schemeClr val="bg2">
                    <a:lumMod val="50000"/>
                  </a:schemeClr>
                </a:solidFill>
                <a:latin typeface="Abadi"/>
              </a:rPr>
            </a:br>
            <a:r>
              <a:rPr lang="en-US" sz="1800" dirty="0">
                <a:solidFill>
                  <a:schemeClr val="accent3">
                    <a:lumMod val="25000"/>
                  </a:schemeClr>
                </a:solidFill>
                <a:latin typeface="Abadi"/>
              </a:rPr>
              <a:t>Split the Data: </a:t>
            </a:r>
            <a:r>
              <a:rPr lang="en-US" sz="1800" dirty="0">
                <a:solidFill>
                  <a:schemeClr val="bg2">
                    <a:lumMod val="50000"/>
                  </a:schemeClr>
                </a:solidFill>
                <a:latin typeface="Abadi"/>
              </a:rPr>
              <a:t>Divide the dataset into training (80%) and testing (20%) subsets to evaluate model performance effectively. </a:t>
            </a:r>
            <a:br>
              <a:rPr lang="en-US" sz="1800" dirty="0">
                <a:solidFill>
                  <a:schemeClr val="bg2">
                    <a:lumMod val="50000"/>
                  </a:schemeClr>
                </a:solidFill>
                <a:latin typeface="Abadi"/>
              </a:rPr>
            </a:br>
            <a:r>
              <a:rPr lang="en-US" sz="1800" dirty="0">
                <a:solidFill>
                  <a:schemeClr val="accent3">
                    <a:lumMod val="25000"/>
                  </a:schemeClr>
                </a:solidFill>
                <a:latin typeface="Abadi"/>
              </a:rPr>
              <a:t>Initialize Classification Algorithms: </a:t>
            </a:r>
            <a:r>
              <a:rPr lang="en-US" sz="1800" dirty="0">
                <a:solidFill>
                  <a:schemeClr val="bg2">
                    <a:lumMod val="50000"/>
                  </a:schemeClr>
                </a:solidFill>
                <a:latin typeface="Abadi"/>
              </a:rPr>
              <a:t>Set up four distinct classification algorithms for comparison: Logistic Regression (LR), Support Vector Machine (SVM), Decision Tree (DT) and K-Nearest Neighbors (KNN)</a:t>
            </a:r>
            <a:br>
              <a:rPr lang="en-US" sz="1800" dirty="0">
                <a:solidFill>
                  <a:schemeClr val="bg2">
                    <a:lumMod val="50000"/>
                  </a:schemeClr>
                </a:solidFill>
                <a:latin typeface="Abadi"/>
              </a:rPr>
            </a:br>
            <a:r>
              <a:rPr lang="en-US" sz="1800" dirty="0">
                <a:solidFill>
                  <a:schemeClr val="accent3">
                    <a:lumMod val="25000"/>
                  </a:schemeClr>
                </a:solidFill>
                <a:latin typeface="Abadi"/>
              </a:rPr>
              <a:t>Optimize Hyperparameters with Grid Search: </a:t>
            </a:r>
            <a:r>
              <a:rPr lang="en-US" sz="1800" dirty="0">
                <a:solidFill>
                  <a:schemeClr val="bg2">
                    <a:lumMod val="50000"/>
                  </a:schemeClr>
                </a:solidFill>
                <a:latin typeface="Abadi"/>
              </a:rPr>
              <a:t>Utilize Grid Search to systematically explore different parameter combinations and identify the best-performing model.</a:t>
            </a:r>
            <a:br>
              <a:rPr lang="en-US" sz="1800" dirty="0">
                <a:solidFill>
                  <a:schemeClr val="bg2">
                    <a:lumMod val="50000"/>
                  </a:schemeClr>
                </a:solidFill>
                <a:latin typeface="Abadi"/>
              </a:rPr>
            </a:br>
            <a:r>
              <a:rPr lang="en-US" sz="1800" dirty="0">
                <a:solidFill>
                  <a:schemeClr val="accent3">
                    <a:lumMod val="25000"/>
                  </a:schemeClr>
                </a:solidFill>
                <a:latin typeface="Abadi"/>
              </a:rPr>
              <a:t>Evaluate Model Performance: </a:t>
            </a:r>
            <a:r>
              <a:rPr lang="en-US" sz="1800" dirty="0">
                <a:solidFill>
                  <a:schemeClr val="bg2">
                    <a:lumMod val="50000"/>
                  </a:schemeClr>
                </a:solidFill>
                <a:latin typeface="Abadi"/>
              </a:rPr>
              <a:t>Assess the models using various evaluation metrics, including: Confusion Matrix, F1 Score and Jaccard Score</a:t>
            </a:r>
            <a:br>
              <a:rPr lang="en-US" sz="1800" dirty="0">
                <a:solidFill>
                  <a:schemeClr val="bg2">
                    <a:lumMod val="50000"/>
                  </a:schemeClr>
                </a:solidFill>
                <a:latin typeface="Abadi"/>
              </a:rPr>
            </a:br>
            <a:br>
              <a:rPr lang="en-US" sz="1800" dirty="0">
                <a:solidFill>
                  <a:schemeClr val="bg2">
                    <a:lumMod val="50000"/>
                  </a:schemeClr>
                </a:solidFill>
                <a:latin typeface="Abadi"/>
              </a:rPr>
            </a:br>
            <a:r>
              <a:rPr lang="en-US" sz="1800" dirty="0">
                <a:solidFill>
                  <a:srgbClr val="0B49CB"/>
                </a:solidFill>
                <a:latin typeface="Abadi"/>
              </a:rPr>
              <a:t>Additional Resources</a:t>
            </a:r>
            <a:br>
              <a:rPr lang="en-US" sz="1800" dirty="0">
                <a:solidFill>
                  <a:srgbClr val="0B49CB"/>
                </a:solidFill>
                <a:latin typeface="Abadi"/>
              </a:rPr>
            </a:br>
            <a:r>
              <a:rPr lang="en-US" sz="1800" dirty="0">
                <a:solidFill>
                  <a:schemeClr val="bg2">
                    <a:lumMod val="50000"/>
                  </a:schemeClr>
                </a:solidFill>
                <a:latin typeface="Abadi"/>
              </a:rPr>
              <a:t>Explore the complete Predictive Analysis Lab implementation on GitHub: </a:t>
            </a:r>
            <a:r>
              <a:rPr lang="en-US" sz="1800" dirty="0">
                <a:solidFill>
                  <a:schemeClr val="bg2">
                    <a:lumMod val="50000"/>
                  </a:schemeClr>
                </a:solidFill>
                <a:latin typeface="Abadi"/>
                <a:hlinkClick r:id="rId3"/>
              </a:rPr>
              <a:t>Link</a:t>
            </a:r>
            <a:endParaRPr lang="en-US" sz="1800" dirty="0">
              <a:solidFill>
                <a:srgbClr val="0B49CB"/>
              </a:solidFill>
              <a:latin typeface="Abadi"/>
            </a:endParaRPr>
          </a:p>
          <a:p>
            <a:pPr marL="0" indent="0">
              <a:lnSpc>
                <a:spcPct val="120000"/>
              </a:lnSpc>
              <a:spcBef>
                <a:spcPts val="1400"/>
              </a:spcBef>
              <a:buNone/>
            </a:pPr>
            <a:endParaRPr lang="en-US" sz="1800" dirty="0">
              <a:solidFill>
                <a:schemeClr val="bg2">
                  <a:lumMod val="50000"/>
                </a:schemeClr>
              </a:solidFill>
              <a:latin typeface="Abadi"/>
            </a:endParaRPr>
          </a:p>
          <a:p>
            <a:pPr marL="0" indent="0">
              <a:lnSpc>
                <a:spcPct val="12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pic>
        <p:nvPicPr>
          <p:cNvPr id="8" name="Imagen 7">
            <a:extLst>
              <a:ext uri="{FF2B5EF4-FFF2-40B4-BE49-F238E27FC236}">
                <a16:creationId xmlns:a16="http://schemas.microsoft.com/office/drawing/2014/main" id="{126BDADB-A186-E96B-719A-3F7353B86B19}"/>
              </a:ext>
            </a:extLst>
          </p:cNvPr>
          <p:cNvPicPr>
            <a:picLocks noChangeAspect="1"/>
          </p:cNvPicPr>
          <p:nvPr/>
        </p:nvPicPr>
        <p:blipFill>
          <a:blip r:embed="rId4"/>
          <a:stretch>
            <a:fillRect/>
          </a:stretch>
        </p:blipFill>
        <p:spPr>
          <a:xfrm>
            <a:off x="351684" y="4574122"/>
            <a:ext cx="10612331" cy="1781424"/>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Gráfico 5">
            <a:extLst>
              <a:ext uri="{FF2B5EF4-FFF2-40B4-BE49-F238E27FC236}">
                <a16:creationId xmlns:a16="http://schemas.microsoft.com/office/drawing/2014/main" id="{EFA834D7-57E7-FAD0-1446-905004F654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1550" y="1407695"/>
            <a:ext cx="9544050" cy="3060217"/>
          </a:xfrm>
          <a:prstGeom prst="rect">
            <a:avLst/>
          </a:prstGeom>
        </p:spPr>
      </p:pic>
      <p:sp>
        <p:nvSpPr>
          <p:cNvPr id="7" name="Content Placeholder 2">
            <a:extLst>
              <a:ext uri="{FF2B5EF4-FFF2-40B4-BE49-F238E27FC236}">
                <a16:creationId xmlns:a16="http://schemas.microsoft.com/office/drawing/2014/main" id="{40F57FD2-A59C-FA99-2F05-B65196DCE7B6}"/>
              </a:ext>
            </a:extLst>
          </p:cNvPr>
          <p:cNvSpPr txBox="1">
            <a:spLocks/>
          </p:cNvSpPr>
          <p:nvPr/>
        </p:nvSpPr>
        <p:spPr>
          <a:xfrm>
            <a:off x="871915" y="4410074"/>
            <a:ext cx="10243760" cy="209550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800" dirty="0">
                <a:solidFill>
                  <a:srgbClr val="0B49CB"/>
                </a:solidFill>
                <a:latin typeface="Abadi"/>
              </a:rPr>
              <a:t>Comments</a:t>
            </a:r>
          </a:p>
          <a:p>
            <a:pPr marL="0" indent="0">
              <a:lnSpc>
                <a:spcPct val="120000"/>
              </a:lnSpc>
              <a:spcBef>
                <a:spcPts val="1400"/>
              </a:spcBef>
              <a:buNone/>
            </a:pPr>
            <a:r>
              <a:rPr lang="en-US" sz="1800" b="1" dirty="0">
                <a:solidFill>
                  <a:schemeClr val="bg2">
                    <a:lumMod val="50000"/>
                  </a:schemeClr>
                </a:solidFill>
                <a:latin typeface="Abadi"/>
              </a:rPr>
              <a:t>CCAFS SLC 40</a:t>
            </a:r>
            <a:r>
              <a:rPr lang="en-US" sz="1800" dirty="0">
                <a:solidFill>
                  <a:schemeClr val="bg2">
                    <a:lumMod val="50000"/>
                  </a:schemeClr>
                </a:solidFill>
                <a:latin typeface="Abadi"/>
              </a:rPr>
              <a:t>: This is the most frequently used site for launching SpaceX rockets, having conducted 55 trials. Out of these, 33 were successful, while 22 resulted in failure, yielding a 60% success rate. </a:t>
            </a:r>
            <a:br>
              <a:rPr lang="en-US" sz="1800" dirty="0">
                <a:solidFill>
                  <a:schemeClr val="bg2">
                    <a:lumMod val="50000"/>
                  </a:schemeClr>
                </a:solidFill>
                <a:latin typeface="Abadi"/>
              </a:rPr>
            </a:br>
            <a:r>
              <a:rPr lang="en-US" sz="1800" b="1" dirty="0">
                <a:solidFill>
                  <a:schemeClr val="bg2">
                    <a:lumMod val="50000"/>
                  </a:schemeClr>
                </a:solidFill>
                <a:latin typeface="Abadi"/>
              </a:rPr>
              <a:t>VAFB SLC 4E</a:t>
            </a:r>
            <a:r>
              <a:rPr lang="en-US" sz="1800" dirty="0">
                <a:solidFill>
                  <a:schemeClr val="bg2">
                    <a:lumMod val="50000"/>
                  </a:schemeClr>
                </a:solidFill>
                <a:latin typeface="Abadi"/>
              </a:rPr>
              <a:t>: This site is the least utilized for SpaceX rocket launches, with a total of 13 trials. Of these, 10 were successful and 3 failed, resulting in a 77% success rate. </a:t>
            </a:r>
            <a:br>
              <a:rPr lang="en-US" sz="1800" dirty="0">
                <a:solidFill>
                  <a:schemeClr val="bg2">
                    <a:lumMod val="50000"/>
                  </a:schemeClr>
                </a:solidFill>
                <a:latin typeface="Abadi"/>
              </a:rPr>
            </a:br>
            <a:r>
              <a:rPr lang="en-US" sz="1800" b="1" dirty="0">
                <a:solidFill>
                  <a:schemeClr val="bg2">
                    <a:lumMod val="50000"/>
                  </a:schemeClr>
                </a:solidFill>
                <a:latin typeface="Abadi"/>
              </a:rPr>
              <a:t>KSC LC 39A</a:t>
            </a:r>
            <a:r>
              <a:rPr lang="en-US" sz="1800" dirty="0">
                <a:solidFill>
                  <a:schemeClr val="bg2">
                    <a:lumMod val="50000"/>
                  </a:schemeClr>
                </a:solidFill>
                <a:latin typeface="Abadi"/>
              </a:rPr>
              <a:t>: This site has a moderate performance in launching SpaceX rockets, with 22 trials conducted. Among these, 17 were successful and 5 failed, also achieving a 77% success rate.</a:t>
            </a:r>
          </a:p>
          <a:p>
            <a:pPr marL="0" indent="0">
              <a:lnSpc>
                <a:spcPct val="12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2" name="Content Placeholder 2">
            <a:extLst>
              <a:ext uri="{FF2B5EF4-FFF2-40B4-BE49-F238E27FC236}">
                <a16:creationId xmlns:a16="http://schemas.microsoft.com/office/drawing/2014/main" id="{361F14D6-E8C8-31FE-76AC-4FA322680B3E}"/>
              </a:ext>
            </a:extLst>
          </p:cNvPr>
          <p:cNvSpPr txBox="1">
            <a:spLocks/>
          </p:cNvSpPr>
          <p:nvPr/>
        </p:nvSpPr>
        <p:spPr>
          <a:xfrm>
            <a:off x="871915" y="4410074"/>
            <a:ext cx="10243760" cy="209550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800" dirty="0">
                <a:solidFill>
                  <a:srgbClr val="0B49CB"/>
                </a:solidFill>
                <a:latin typeface="Abadi"/>
              </a:rPr>
              <a:t>Comments</a:t>
            </a:r>
          </a:p>
          <a:p>
            <a:pPr marL="0" indent="0">
              <a:lnSpc>
                <a:spcPct val="120000"/>
              </a:lnSpc>
              <a:spcBef>
                <a:spcPts val="1400"/>
              </a:spcBef>
              <a:buNone/>
            </a:pPr>
            <a:r>
              <a:rPr lang="en-US" sz="1800" dirty="0">
                <a:solidFill>
                  <a:schemeClr val="bg2">
                    <a:lumMod val="50000"/>
                  </a:schemeClr>
                </a:solidFill>
                <a:latin typeface="Abadi"/>
              </a:rPr>
              <a:t>According to the plot above, there is no significant relationship between payload mass and the success of the first stage return. This is evidenced by the approximately equal number of failed and successful trials.</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pic>
        <p:nvPicPr>
          <p:cNvPr id="7" name="Gráfico 6">
            <a:extLst>
              <a:ext uri="{FF2B5EF4-FFF2-40B4-BE49-F238E27FC236}">
                <a16:creationId xmlns:a16="http://schemas.microsoft.com/office/drawing/2014/main" id="{3BA3D801-29D7-CC4E-B8CE-0A7D4CF519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358389"/>
            <a:ext cx="12192000" cy="2960121"/>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6E3442D3-13EE-95B1-4CD4-65B6BFBBA0AA}"/>
              </a:ext>
            </a:extLst>
          </p:cNvPr>
          <p:cNvSpPr txBox="1">
            <a:spLocks/>
          </p:cNvSpPr>
          <p:nvPr/>
        </p:nvSpPr>
        <p:spPr>
          <a:xfrm>
            <a:off x="719515" y="4867275"/>
            <a:ext cx="10243760" cy="168592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800" dirty="0">
                <a:solidFill>
                  <a:srgbClr val="0B49CB"/>
                </a:solidFill>
                <a:latin typeface="Abadi"/>
              </a:rPr>
              <a:t>Comments</a:t>
            </a:r>
          </a:p>
          <a:p>
            <a:pPr marL="0" indent="0">
              <a:lnSpc>
                <a:spcPct val="120000"/>
              </a:lnSpc>
              <a:spcBef>
                <a:spcPts val="1400"/>
              </a:spcBef>
              <a:buNone/>
            </a:pPr>
            <a:r>
              <a:rPr lang="en-US" sz="1800" dirty="0">
                <a:solidFill>
                  <a:schemeClr val="bg2">
                    <a:lumMod val="50000"/>
                  </a:schemeClr>
                </a:solidFill>
                <a:latin typeface="Abadi"/>
              </a:rPr>
              <a:t>According to the bar plot, the most successful orbits for first stage returns are ES L1, GEO, HEO, and SSO. In contrast, the worst-performing orbit is GTO. It is important to analyze the reasons behind GTO's poor performance in order to mitigate failures in first stage returns.</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pic>
        <p:nvPicPr>
          <p:cNvPr id="7" name="Gráfico 6">
            <a:extLst>
              <a:ext uri="{FF2B5EF4-FFF2-40B4-BE49-F238E27FC236}">
                <a16:creationId xmlns:a16="http://schemas.microsoft.com/office/drawing/2014/main" id="{771E17FF-09FC-9FC1-839D-D57E26F1D7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06965" y="1318059"/>
            <a:ext cx="7098432" cy="354921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8" name="Gráfico 7">
            <a:extLst>
              <a:ext uri="{FF2B5EF4-FFF2-40B4-BE49-F238E27FC236}">
                <a16:creationId xmlns:a16="http://schemas.microsoft.com/office/drawing/2014/main" id="{8E4215E7-2D98-8B35-6092-1C3CE70A0B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348864"/>
            <a:ext cx="12192000" cy="2960121"/>
          </a:xfrm>
          <a:prstGeom prst="rect">
            <a:avLst/>
          </a:prstGeom>
        </p:spPr>
      </p:pic>
      <p:sp>
        <p:nvSpPr>
          <p:cNvPr id="9" name="Content Placeholder 2">
            <a:extLst>
              <a:ext uri="{FF2B5EF4-FFF2-40B4-BE49-F238E27FC236}">
                <a16:creationId xmlns:a16="http://schemas.microsoft.com/office/drawing/2014/main" id="{24FA2820-ED26-9C1F-3A47-900BE106072A}"/>
              </a:ext>
            </a:extLst>
          </p:cNvPr>
          <p:cNvSpPr txBox="1">
            <a:spLocks/>
          </p:cNvSpPr>
          <p:nvPr/>
        </p:nvSpPr>
        <p:spPr>
          <a:xfrm>
            <a:off x="871915" y="4410074"/>
            <a:ext cx="10243760" cy="209550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800" dirty="0">
                <a:solidFill>
                  <a:srgbClr val="0B49CB"/>
                </a:solidFill>
                <a:latin typeface="Abadi"/>
              </a:rPr>
              <a:t>Comments</a:t>
            </a:r>
          </a:p>
          <a:p>
            <a:pPr marL="0" indent="0">
              <a:lnSpc>
                <a:spcPct val="120000"/>
              </a:lnSpc>
              <a:spcBef>
                <a:spcPts val="1400"/>
              </a:spcBef>
              <a:buNone/>
            </a:pPr>
            <a:r>
              <a:rPr lang="en-US" sz="1800" dirty="0">
                <a:solidFill>
                  <a:schemeClr val="bg2">
                    <a:lumMod val="50000"/>
                  </a:schemeClr>
                </a:solidFill>
                <a:latin typeface="Abadi"/>
              </a:rPr>
              <a:t>We observe that in the LEO orbit, success appears to be correlated with the number of flights. In contrast, there seems to be no discernible relationship between the number of flights and success in the GTO orbit.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286C9914-1E32-A4CB-4A01-7EF11CBBCC0B}"/>
              </a:ext>
            </a:extLst>
          </p:cNvPr>
          <p:cNvSpPr txBox="1">
            <a:spLocks/>
          </p:cNvSpPr>
          <p:nvPr/>
        </p:nvSpPr>
        <p:spPr>
          <a:xfrm>
            <a:off x="719515" y="4867275"/>
            <a:ext cx="10243760" cy="1685925"/>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800" dirty="0">
                <a:solidFill>
                  <a:srgbClr val="0B49CB"/>
                </a:solidFill>
                <a:latin typeface="Abadi"/>
              </a:rPr>
              <a:t>Comments</a:t>
            </a:r>
          </a:p>
          <a:p>
            <a:pPr marL="0" indent="0">
              <a:lnSpc>
                <a:spcPct val="120000"/>
              </a:lnSpc>
              <a:spcBef>
                <a:spcPts val="1400"/>
              </a:spcBef>
              <a:buNone/>
            </a:pPr>
            <a:r>
              <a:rPr lang="en-US" sz="1800" dirty="0">
                <a:solidFill>
                  <a:schemeClr val="bg2">
                    <a:lumMod val="50000"/>
                  </a:schemeClr>
                </a:solidFill>
                <a:latin typeface="Abadi"/>
              </a:rPr>
              <a:t>We observe that heavy payloads have a negative influence on GTO orbits but a positive impact on Polar, LEO, and ISS orbits. In these latter orbits, the successful landing rate is higher with heavy payloads. However, in GTO orbits, it is difficult to distinguish between successful and unsuccessful landings, as both outcomes occur.</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pic>
        <p:nvPicPr>
          <p:cNvPr id="7" name="Gráfico 6">
            <a:extLst>
              <a:ext uri="{FF2B5EF4-FFF2-40B4-BE49-F238E27FC236}">
                <a16:creationId xmlns:a16="http://schemas.microsoft.com/office/drawing/2014/main" id="{FB90657E-BE39-93B3-70E3-7F9896F196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497426"/>
            <a:ext cx="12192000" cy="296012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2" name="Content Placeholder 2">
            <a:extLst>
              <a:ext uri="{FF2B5EF4-FFF2-40B4-BE49-F238E27FC236}">
                <a16:creationId xmlns:a16="http://schemas.microsoft.com/office/drawing/2014/main" id="{3AB1BB49-6547-4AEC-928E-14C4B787B848}"/>
              </a:ext>
            </a:extLst>
          </p:cNvPr>
          <p:cNvSpPr txBox="1">
            <a:spLocks/>
          </p:cNvSpPr>
          <p:nvPr/>
        </p:nvSpPr>
        <p:spPr>
          <a:xfrm>
            <a:off x="719515" y="5124450"/>
            <a:ext cx="10243760" cy="168592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800" dirty="0">
                <a:solidFill>
                  <a:srgbClr val="0B49CB"/>
                </a:solidFill>
                <a:latin typeface="Abadi"/>
              </a:rPr>
              <a:t>Comments</a:t>
            </a:r>
          </a:p>
          <a:p>
            <a:pPr marL="0" indent="0">
              <a:lnSpc>
                <a:spcPct val="120000"/>
              </a:lnSpc>
              <a:spcBef>
                <a:spcPts val="1400"/>
              </a:spcBef>
              <a:buNone/>
            </a:pPr>
            <a:r>
              <a:rPr lang="en-US" sz="1800" dirty="0">
                <a:solidFill>
                  <a:schemeClr val="bg2">
                    <a:lumMod val="50000"/>
                  </a:schemeClr>
                </a:solidFill>
                <a:latin typeface="Abadi"/>
              </a:rPr>
              <a:t>We can observe that the success rate has consistently increased from 2013 until 2020.</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pic>
        <p:nvPicPr>
          <p:cNvPr id="7" name="Gráfico 6">
            <a:extLst>
              <a:ext uri="{FF2B5EF4-FFF2-40B4-BE49-F238E27FC236}">
                <a16:creationId xmlns:a16="http://schemas.microsoft.com/office/drawing/2014/main" id="{4DBFA48E-2D9F-9F98-1416-261B81DDED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83493" y="1361124"/>
            <a:ext cx="5025013" cy="377285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549049"/>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To find the names of the unique launch sites we use the following query</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n 5">
            <a:extLst>
              <a:ext uri="{FF2B5EF4-FFF2-40B4-BE49-F238E27FC236}">
                <a16:creationId xmlns:a16="http://schemas.microsoft.com/office/drawing/2014/main" id="{DA5C82FB-B652-1864-5B65-62562A88F7F9}"/>
              </a:ext>
            </a:extLst>
          </p:cNvPr>
          <p:cNvPicPr>
            <a:picLocks noChangeAspect="1"/>
          </p:cNvPicPr>
          <p:nvPr/>
        </p:nvPicPr>
        <p:blipFill>
          <a:blip r:embed="rId3"/>
          <a:stretch>
            <a:fillRect/>
          </a:stretch>
        </p:blipFill>
        <p:spPr>
          <a:xfrm>
            <a:off x="3562073" y="2214520"/>
            <a:ext cx="3962953" cy="600159"/>
          </a:xfrm>
          <a:prstGeom prst="rect">
            <a:avLst/>
          </a:prstGeom>
        </p:spPr>
      </p:pic>
      <p:sp>
        <p:nvSpPr>
          <p:cNvPr id="7" name="Content Placeholder 4">
            <a:extLst>
              <a:ext uri="{FF2B5EF4-FFF2-40B4-BE49-F238E27FC236}">
                <a16:creationId xmlns:a16="http://schemas.microsoft.com/office/drawing/2014/main" id="{40FA8DC5-C4EF-8897-F21B-3E3FA6412394}"/>
              </a:ext>
            </a:extLst>
          </p:cNvPr>
          <p:cNvSpPr txBox="1">
            <a:spLocks/>
          </p:cNvSpPr>
          <p:nvPr/>
        </p:nvSpPr>
        <p:spPr>
          <a:xfrm>
            <a:off x="770011" y="3007586"/>
            <a:ext cx="9745589" cy="54904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Giving the output:</a:t>
            </a:r>
          </a:p>
        </p:txBody>
      </p:sp>
      <p:pic>
        <p:nvPicPr>
          <p:cNvPr id="9" name="Imagen 8">
            <a:extLst>
              <a:ext uri="{FF2B5EF4-FFF2-40B4-BE49-F238E27FC236}">
                <a16:creationId xmlns:a16="http://schemas.microsoft.com/office/drawing/2014/main" id="{BF430EC9-60BA-01CD-75E1-B3B82ED7F9A9}"/>
              </a:ext>
            </a:extLst>
          </p:cNvPr>
          <p:cNvPicPr>
            <a:picLocks noChangeAspect="1"/>
          </p:cNvPicPr>
          <p:nvPr/>
        </p:nvPicPr>
        <p:blipFill>
          <a:blip r:embed="rId4"/>
          <a:stretch>
            <a:fillRect/>
          </a:stretch>
        </p:blipFill>
        <p:spPr>
          <a:xfrm>
            <a:off x="4271784" y="3447591"/>
            <a:ext cx="2543530" cy="1629002"/>
          </a:xfrm>
          <a:prstGeom prst="rect">
            <a:avLst/>
          </a:prstGeom>
        </p:spPr>
      </p:pic>
      <p:sp>
        <p:nvSpPr>
          <p:cNvPr id="10" name="Content Placeholder 4">
            <a:extLst>
              <a:ext uri="{FF2B5EF4-FFF2-40B4-BE49-F238E27FC236}">
                <a16:creationId xmlns:a16="http://schemas.microsoft.com/office/drawing/2014/main" id="{EBD3997D-1FEE-A402-7FCB-BE4AF396E649}"/>
              </a:ext>
            </a:extLst>
          </p:cNvPr>
          <p:cNvSpPr txBox="1">
            <a:spLocks/>
          </p:cNvSpPr>
          <p:nvPr/>
        </p:nvSpPr>
        <p:spPr>
          <a:xfrm>
            <a:off x="770011" y="5476524"/>
            <a:ext cx="9745589" cy="54904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As we can see, there are 4 sites for rockets launches. </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549049"/>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To find the 5 records where launch sites begin with `CCA` we used the query:</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n 5">
            <a:extLst>
              <a:ext uri="{FF2B5EF4-FFF2-40B4-BE49-F238E27FC236}">
                <a16:creationId xmlns:a16="http://schemas.microsoft.com/office/drawing/2014/main" id="{812FA00A-775A-DA64-8C1A-A7960343DB46}"/>
              </a:ext>
            </a:extLst>
          </p:cNvPr>
          <p:cNvPicPr>
            <a:picLocks noChangeAspect="1"/>
          </p:cNvPicPr>
          <p:nvPr/>
        </p:nvPicPr>
        <p:blipFill>
          <a:blip r:embed="rId3"/>
          <a:stretch>
            <a:fillRect/>
          </a:stretch>
        </p:blipFill>
        <p:spPr>
          <a:xfrm>
            <a:off x="3342891" y="2305014"/>
            <a:ext cx="5506218" cy="514422"/>
          </a:xfrm>
          <a:prstGeom prst="rect">
            <a:avLst/>
          </a:prstGeom>
        </p:spPr>
      </p:pic>
      <p:sp>
        <p:nvSpPr>
          <p:cNvPr id="7" name="Content Placeholder 4">
            <a:extLst>
              <a:ext uri="{FF2B5EF4-FFF2-40B4-BE49-F238E27FC236}">
                <a16:creationId xmlns:a16="http://schemas.microsoft.com/office/drawing/2014/main" id="{EA384930-608B-0D12-2789-189C86A2BAFE}"/>
              </a:ext>
            </a:extLst>
          </p:cNvPr>
          <p:cNvSpPr txBox="1">
            <a:spLocks/>
          </p:cNvSpPr>
          <p:nvPr/>
        </p:nvSpPr>
        <p:spPr>
          <a:xfrm>
            <a:off x="846210" y="2882900"/>
            <a:ext cx="9745589" cy="54904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With output</a:t>
            </a:r>
          </a:p>
        </p:txBody>
      </p:sp>
      <p:pic>
        <p:nvPicPr>
          <p:cNvPr id="9" name="Imagen 8">
            <a:extLst>
              <a:ext uri="{FF2B5EF4-FFF2-40B4-BE49-F238E27FC236}">
                <a16:creationId xmlns:a16="http://schemas.microsoft.com/office/drawing/2014/main" id="{944941B4-F6C8-421F-5809-29562625DC66}"/>
              </a:ext>
            </a:extLst>
          </p:cNvPr>
          <p:cNvPicPr>
            <a:picLocks noChangeAspect="1"/>
          </p:cNvPicPr>
          <p:nvPr/>
        </p:nvPicPr>
        <p:blipFill>
          <a:blip r:embed="rId4"/>
          <a:stretch>
            <a:fillRect/>
          </a:stretch>
        </p:blipFill>
        <p:spPr>
          <a:xfrm>
            <a:off x="0" y="3394912"/>
            <a:ext cx="12192000" cy="1539959"/>
          </a:xfrm>
          <a:prstGeom prst="rect">
            <a:avLst/>
          </a:prstGeom>
        </p:spPr>
      </p:pic>
      <p:sp>
        <p:nvSpPr>
          <p:cNvPr id="10" name="Content Placeholder 4">
            <a:extLst>
              <a:ext uri="{FF2B5EF4-FFF2-40B4-BE49-F238E27FC236}">
                <a16:creationId xmlns:a16="http://schemas.microsoft.com/office/drawing/2014/main" id="{AD544F38-E65A-940B-0DF1-5A4F6E85AFDC}"/>
              </a:ext>
            </a:extLst>
          </p:cNvPr>
          <p:cNvSpPr txBox="1">
            <a:spLocks/>
          </p:cNvSpPr>
          <p:nvPr/>
        </p:nvSpPr>
        <p:spPr>
          <a:xfrm>
            <a:off x="931935" y="5446883"/>
            <a:ext cx="9745589" cy="54904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We can see that only one of the five launches sites have customer SpaceX</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549049"/>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To calculate the total payload carried by boosters from NASA, we use the query:</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n 5">
            <a:extLst>
              <a:ext uri="{FF2B5EF4-FFF2-40B4-BE49-F238E27FC236}">
                <a16:creationId xmlns:a16="http://schemas.microsoft.com/office/drawing/2014/main" id="{E7162E21-313E-28DC-B935-D3C2D5563EB8}"/>
              </a:ext>
            </a:extLst>
          </p:cNvPr>
          <p:cNvPicPr>
            <a:picLocks noChangeAspect="1"/>
          </p:cNvPicPr>
          <p:nvPr/>
        </p:nvPicPr>
        <p:blipFill>
          <a:blip r:embed="rId3"/>
          <a:stretch>
            <a:fillRect/>
          </a:stretch>
        </p:blipFill>
        <p:spPr>
          <a:xfrm>
            <a:off x="2795127" y="2285963"/>
            <a:ext cx="6601746" cy="533474"/>
          </a:xfrm>
          <a:prstGeom prst="rect">
            <a:avLst/>
          </a:prstGeom>
        </p:spPr>
      </p:pic>
      <p:sp>
        <p:nvSpPr>
          <p:cNvPr id="7" name="Content Placeholder 4">
            <a:extLst>
              <a:ext uri="{FF2B5EF4-FFF2-40B4-BE49-F238E27FC236}">
                <a16:creationId xmlns:a16="http://schemas.microsoft.com/office/drawing/2014/main" id="{1108BE41-7380-8C0F-8DA1-F1D9AA06C08A}"/>
              </a:ext>
            </a:extLst>
          </p:cNvPr>
          <p:cNvSpPr txBox="1">
            <a:spLocks/>
          </p:cNvSpPr>
          <p:nvPr/>
        </p:nvSpPr>
        <p:spPr>
          <a:xfrm>
            <a:off x="770009" y="2889476"/>
            <a:ext cx="9745589" cy="54904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Which give us the following result:</a:t>
            </a:r>
          </a:p>
        </p:txBody>
      </p:sp>
      <p:pic>
        <p:nvPicPr>
          <p:cNvPr id="9" name="Imagen 8">
            <a:extLst>
              <a:ext uri="{FF2B5EF4-FFF2-40B4-BE49-F238E27FC236}">
                <a16:creationId xmlns:a16="http://schemas.microsoft.com/office/drawing/2014/main" id="{151BBE53-AE87-78B2-5863-7696127446AF}"/>
              </a:ext>
            </a:extLst>
          </p:cNvPr>
          <p:cNvPicPr>
            <a:picLocks noChangeAspect="1"/>
          </p:cNvPicPr>
          <p:nvPr/>
        </p:nvPicPr>
        <p:blipFill>
          <a:blip r:embed="rId4"/>
          <a:stretch>
            <a:fillRect/>
          </a:stretch>
        </p:blipFill>
        <p:spPr>
          <a:xfrm>
            <a:off x="4970388" y="3280453"/>
            <a:ext cx="2114845" cy="981212"/>
          </a:xfrm>
          <a:prstGeom prst="rect">
            <a:avLst/>
          </a:prstGeom>
        </p:spPr>
      </p:pic>
      <p:sp>
        <p:nvSpPr>
          <p:cNvPr id="10" name="Content Placeholder 4">
            <a:extLst>
              <a:ext uri="{FF2B5EF4-FFF2-40B4-BE49-F238E27FC236}">
                <a16:creationId xmlns:a16="http://schemas.microsoft.com/office/drawing/2014/main" id="{D14B9ED0-FA44-ABB5-9B91-E24304BF5296}"/>
              </a:ext>
            </a:extLst>
          </p:cNvPr>
          <p:cNvSpPr txBox="1">
            <a:spLocks/>
          </p:cNvSpPr>
          <p:nvPr/>
        </p:nvSpPr>
        <p:spPr>
          <a:xfrm>
            <a:off x="770011" y="4621213"/>
            <a:ext cx="9745589" cy="161766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The total amount of payload transported to outer space by NASA using SpaceX rockets is 45,596 kg, which is equivalent to approximately 50.261 US tons.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83185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To calculate the average payload mass carried by booster version F9 v1.1, we used the query:</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n 5">
            <a:extLst>
              <a:ext uri="{FF2B5EF4-FFF2-40B4-BE49-F238E27FC236}">
                <a16:creationId xmlns:a16="http://schemas.microsoft.com/office/drawing/2014/main" id="{1B6A506F-4DF2-B575-805B-5FCE59A6871E}"/>
              </a:ext>
            </a:extLst>
          </p:cNvPr>
          <p:cNvPicPr>
            <a:picLocks noChangeAspect="1"/>
          </p:cNvPicPr>
          <p:nvPr/>
        </p:nvPicPr>
        <p:blipFill>
          <a:blip r:embed="rId3"/>
          <a:stretch>
            <a:fillRect/>
          </a:stretch>
        </p:blipFill>
        <p:spPr>
          <a:xfrm>
            <a:off x="1617930" y="2685946"/>
            <a:ext cx="8049748" cy="495369"/>
          </a:xfrm>
          <a:prstGeom prst="rect">
            <a:avLst/>
          </a:prstGeom>
        </p:spPr>
      </p:pic>
      <p:sp>
        <p:nvSpPr>
          <p:cNvPr id="7" name="Content Placeholder 4">
            <a:extLst>
              <a:ext uri="{FF2B5EF4-FFF2-40B4-BE49-F238E27FC236}">
                <a16:creationId xmlns:a16="http://schemas.microsoft.com/office/drawing/2014/main" id="{78A5F5DE-3461-A76E-423F-9AE0C6D01CF1}"/>
              </a:ext>
            </a:extLst>
          </p:cNvPr>
          <p:cNvSpPr txBox="1">
            <a:spLocks/>
          </p:cNvSpPr>
          <p:nvPr/>
        </p:nvSpPr>
        <p:spPr>
          <a:xfrm>
            <a:off x="836685" y="3260761"/>
            <a:ext cx="9745589" cy="8318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With result:</a:t>
            </a:r>
          </a:p>
        </p:txBody>
      </p:sp>
      <p:pic>
        <p:nvPicPr>
          <p:cNvPr id="9" name="Imagen 8">
            <a:extLst>
              <a:ext uri="{FF2B5EF4-FFF2-40B4-BE49-F238E27FC236}">
                <a16:creationId xmlns:a16="http://schemas.microsoft.com/office/drawing/2014/main" id="{0BC6C6B0-A07D-0A08-5676-ABB9E5321609}"/>
              </a:ext>
            </a:extLst>
          </p:cNvPr>
          <p:cNvPicPr>
            <a:picLocks noChangeAspect="1"/>
          </p:cNvPicPr>
          <p:nvPr/>
        </p:nvPicPr>
        <p:blipFill>
          <a:blip r:embed="rId4"/>
          <a:stretch>
            <a:fillRect/>
          </a:stretch>
        </p:blipFill>
        <p:spPr>
          <a:xfrm>
            <a:off x="4009863" y="3395401"/>
            <a:ext cx="2324424" cy="914528"/>
          </a:xfrm>
          <a:prstGeom prst="rect">
            <a:avLst/>
          </a:prstGeom>
        </p:spPr>
      </p:pic>
      <p:sp>
        <p:nvSpPr>
          <p:cNvPr id="10" name="Content Placeholder 4">
            <a:extLst>
              <a:ext uri="{FF2B5EF4-FFF2-40B4-BE49-F238E27FC236}">
                <a16:creationId xmlns:a16="http://schemas.microsoft.com/office/drawing/2014/main" id="{B1F2401B-1889-10F0-80D3-39D499BBB0EC}"/>
              </a:ext>
            </a:extLst>
          </p:cNvPr>
          <p:cNvSpPr txBox="1">
            <a:spLocks/>
          </p:cNvSpPr>
          <p:nvPr/>
        </p:nvSpPr>
        <p:spPr>
          <a:xfrm>
            <a:off x="816315" y="4522527"/>
            <a:ext cx="9745589" cy="8318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The average payload mass carried by the Falcon 9 booster version v1.1 is 2928,4 kg </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84137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To find the dates of the first successful landing outcome on ground pad we used the following query:</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n 5">
            <a:extLst>
              <a:ext uri="{FF2B5EF4-FFF2-40B4-BE49-F238E27FC236}">
                <a16:creationId xmlns:a16="http://schemas.microsoft.com/office/drawing/2014/main" id="{EA257F95-B0A2-FC67-700D-507410257BDC}"/>
              </a:ext>
            </a:extLst>
          </p:cNvPr>
          <p:cNvPicPr>
            <a:picLocks noChangeAspect="1"/>
          </p:cNvPicPr>
          <p:nvPr/>
        </p:nvPicPr>
        <p:blipFill>
          <a:blip r:embed="rId3"/>
          <a:stretch>
            <a:fillRect/>
          </a:stretch>
        </p:blipFill>
        <p:spPr>
          <a:xfrm>
            <a:off x="2433157" y="2670688"/>
            <a:ext cx="6887536" cy="590632"/>
          </a:xfrm>
          <a:prstGeom prst="rect">
            <a:avLst/>
          </a:prstGeom>
        </p:spPr>
      </p:pic>
      <p:sp>
        <p:nvSpPr>
          <p:cNvPr id="7" name="Content Placeholder 4">
            <a:extLst>
              <a:ext uri="{FF2B5EF4-FFF2-40B4-BE49-F238E27FC236}">
                <a16:creationId xmlns:a16="http://schemas.microsoft.com/office/drawing/2014/main" id="{E47276CE-067D-680D-2B28-87FF09E70BCB}"/>
              </a:ext>
            </a:extLst>
          </p:cNvPr>
          <p:cNvSpPr txBox="1">
            <a:spLocks/>
          </p:cNvSpPr>
          <p:nvPr/>
        </p:nvSpPr>
        <p:spPr>
          <a:xfrm>
            <a:off x="770009" y="3340101"/>
            <a:ext cx="9745589" cy="84137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a:rPr>
              <a:t>The result of the query is:</a:t>
            </a:r>
            <a:endParaRPr lang="en-US" sz="2200" dirty="0">
              <a:solidFill>
                <a:schemeClr val="accent3">
                  <a:lumMod val="25000"/>
                </a:schemeClr>
              </a:solidFill>
              <a:latin typeface="Abadi" panose="020B0604020104020204" pitchFamily="34" charset="0"/>
            </a:endParaRPr>
          </a:p>
        </p:txBody>
      </p:sp>
      <p:pic>
        <p:nvPicPr>
          <p:cNvPr id="9" name="Imagen 8">
            <a:extLst>
              <a:ext uri="{FF2B5EF4-FFF2-40B4-BE49-F238E27FC236}">
                <a16:creationId xmlns:a16="http://schemas.microsoft.com/office/drawing/2014/main" id="{1D6C0FCD-F98B-31CF-53B1-A3884EB5008E}"/>
              </a:ext>
            </a:extLst>
          </p:cNvPr>
          <p:cNvPicPr>
            <a:picLocks noChangeAspect="1"/>
          </p:cNvPicPr>
          <p:nvPr/>
        </p:nvPicPr>
        <p:blipFill>
          <a:blip r:embed="rId4"/>
          <a:stretch>
            <a:fillRect/>
          </a:stretch>
        </p:blipFill>
        <p:spPr>
          <a:xfrm>
            <a:off x="4814739" y="3581337"/>
            <a:ext cx="2124371" cy="895475"/>
          </a:xfrm>
          <a:prstGeom prst="rect">
            <a:avLst/>
          </a:prstGeom>
        </p:spPr>
      </p:pic>
      <p:sp>
        <p:nvSpPr>
          <p:cNvPr id="10" name="Content Placeholder 4">
            <a:extLst>
              <a:ext uri="{FF2B5EF4-FFF2-40B4-BE49-F238E27FC236}">
                <a16:creationId xmlns:a16="http://schemas.microsoft.com/office/drawing/2014/main" id="{3A195089-1688-E3AD-8D8E-2D32C746CF17}"/>
              </a:ext>
            </a:extLst>
          </p:cNvPr>
          <p:cNvSpPr txBox="1">
            <a:spLocks/>
          </p:cNvSpPr>
          <p:nvPr/>
        </p:nvSpPr>
        <p:spPr>
          <a:xfrm>
            <a:off x="770011" y="4672347"/>
            <a:ext cx="9745589" cy="1761531"/>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a:rPr>
              <a:t>The first successful landing of a Falcon 9 rocket on a ground pad occurred on December 22, 2015. This milestone was achieved during the Falcon 9 flight 20 mission, marking a significant advancement in reusable rocket technology for SpaceX. The rocket's first stage successfully returned to Earth and touched down at Cape Canaveral, demonstrating the feasibility of controlled landings after orbital launches</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49387"/>
            <a:ext cx="10298040" cy="111760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To find the list the names of boosters which have successfully landed on drone ship and had payload mass greater than 4000 but less than 6000, we use the following query</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n 2">
            <a:extLst>
              <a:ext uri="{FF2B5EF4-FFF2-40B4-BE49-F238E27FC236}">
                <a16:creationId xmlns:a16="http://schemas.microsoft.com/office/drawing/2014/main" id="{C2C20B9A-83D5-9831-A1AE-3724E834BD6F}"/>
              </a:ext>
            </a:extLst>
          </p:cNvPr>
          <p:cNvPicPr>
            <a:picLocks noChangeAspect="1"/>
          </p:cNvPicPr>
          <p:nvPr/>
        </p:nvPicPr>
        <p:blipFill>
          <a:blip r:embed="rId3"/>
          <a:stretch>
            <a:fillRect/>
          </a:stretch>
        </p:blipFill>
        <p:spPr>
          <a:xfrm>
            <a:off x="0" y="2580013"/>
            <a:ext cx="12192000" cy="565991"/>
          </a:xfrm>
          <a:prstGeom prst="rect">
            <a:avLst/>
          </a:prstGeom>
        </p:spPr>
      </p:pic>
      <p:sp>
        <p:nvSpPr>
          <p:cNvPr id="6" name="Content Placeholder 4">
            <a:extLst>
              <a:ext uri="{FF2B5EF4-FFF2-40B4-BE49-F238E27FC236}">
                <a16:creationId xmlns:a16="http://schemas.microsoft.com/office/drawing/2014/main" id="{1CC1C10D-BECC-87F2-B8B3-CABAD7C7FCC1}"/>
              </a:ext>
            </a:extLst>
          </p:cNvPr>
          <p:cNvSpPr txBox="1">
            <a:spLocks/>
          </p:cNvSpPr>
          <p:nvPr/>
        </p:nvSpPr>
        <p:spPr>
          <a:xfrm>
            <a:off x="770011" y="3146004"/>
            <a:ext cx="10298040" cy="56599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a:rPr>
              <a:t>Which give us:</a:t>
            </a:r>
            <a:endParaRPr lang="en-US" sz="2200" dirty="0">
              <a:solidFill>
                <a:schemeClr val="accent3">
                  <a:lumMod val="25000"/>
                </a:schemeClr>
              </a:solidFill>
              <a:latin typeface="Abadi" panose="020B0604020104020204" pitchFamily="34" charset="0"/>
            </a:endParaRPr>
          </a:p>
        </p:txBody>
      </p:sp>
      <p:pic>
        <p:nvPicPr>
          <p:cNvPr id="9" name="Imagen 8">
            <a:extLst>
              <a:ext uri="{FF2B5EF4-FFF2-40B4-BE49-F238E27FC236}">
                <a16:creationId xmlns:a16="http://schemas.microsoft.com/office/drawing/2014/main" id="{68E6C66F-6571-6EA0-0B3C-EF7B5A64669D}"/>
              </a:ext>
            </a:extLst>
          </p:cNvPr>
          <p:cNvPicPr>
            <a:picLocks noChangeAspect="1"/>
          </p:cNvPicPr>
          <p:nvPr/>
        </p:nvPicPr>
        <p:blipFill>
          <a:blip r:embed="rId4"/>
          <a:stretch>
            <a:fillRect/>
          </a:stretch>
        </p:blipFill>
        <p:spPr>
          <a:xfrm>
            <a:off x="4699661" y="3328874"/>
            <a:ext cx="2438740" cy="1629002"/>
          </a:xfrm>
          <a:prstGeom prst="rect">
            <a:avLst/>
          </a:prstGeom>
        </p:spPr>
      </p:pic>
      <p:sp>
        <p:nvSpPr>
          <p:cNvPr id="10" name="Content Placeholder 4">
            <a:extLst>
              <a:ext uri="{FF2B5EF4-FFF2-40B4-BE49-F238E27FC236}">
                <a16:creationId xmlns:a16="http://schemas.microsoft.com/office/drawing/2014/main" id="{4242107F-8006-66A8-BA35-8DA469A362F4}"/>
              </a:ext>
            </a:extLst>
          </p:cNvPr>
          <p:cNvSpPr txBox="1">
            <a:spLocks/>
          </p:cNvSpPr>
          <p:nvPr/>
        </p:nvSpPr>
        <p:spPr>
          <a:xfrm>
            <a:off x="770011" y="5336551"/>
            <a:ext cx="10298040" cy="79754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a:rPr>
              <a:t>This shows that only four boosters have success in drone ship landing with payload between 4000 and 6000 kg.</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378857"/>
            <a:ext cx="9128526" cy="4940493"/>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SpaceX stands as a leader in the aerospace industry, redefining the economics of space exploration with innovative technologies. Traditional rocket launches cost $165 million, whereas SpaceX achieves similar objectives at $60 million due to its reusable rocket systems.</a:t>
            </a:r>
          </a:p>
          <a:p>
            <a:pPr>
              <a:lnSpc>
                <a:spcPct val="100000"/>
              </a:lnSpc>
              <a:spcBef>
                <a:spcPts val="1400"/>
              </a:spcBef>
            </a:pPr>
            <a:r>
              <a:rPr lang="en-US" sz="2200" dirty="0">
                <a:solidFill>
                  <a:schemeClr val="accent3">
                    <a:lumMod val="25000"/>
                  </a:schemeClr>
                </a:solidFill>
                <a:latin typeface="Abadi" panose="020B0604020104020204" pitchFamily="34" charset="0"/>
              </a:rPr>
              <a:t>This report explores the feasibility of competing with SpaceX by analyzing historical launch data. Utilizing SpaceX’s REST API and additional web-scraped data, we conducted data preprocessing, exploratory data analysis (EDA), and predictive modeling to identify key factors behind SpaceX’s success.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visual analytics were developed using Folium and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revealing insights into launch site performance, payload dynamics, and success trends. Additionally, machine learning models, including Decision Trees and Logistic Regression, were applied to predict the success of first-stage landings. Our findings offer actionable insights for new entrants, like Space Y, to optimize their operations and enhance competitiveness in the space industry.</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3675"/>
            <a:ext cx="10164690" cy="76517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To calculate the total number of successful and failure mission outcomes, we use the following query</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n 5">
            <a:extLst>
              <a:ext uri="{FF2B5EF4-FFF2-40B4-BE49-F238E27FC236}">
                <a16:creationId xmlns:a16="http://schemas.microsoft.com/office/drawing/2014/main" id="{41256E9C-F50A-668E-9EF6-CCB123F4EEB8}"/>
              </a:ext>
            </a:extLst>
          </p:cNvPr>
          <p:cNvPicPr>
            <a:picLocks noChangeAspect="1"/>
          </p:cNvPicPr>
          <p:nvPr/>
        </p:nvPicPr>
        <p:blipFill>
          <a:blip r:embed="rId3"/>
          <a:stretch>
            <a:fillRect/>
          </a:stretch>
        </p:blipFill>
        <p:spPr>
          <a:xfrm>
            <a:off x="1788939" y="2333325"/>
            <a:ext cx="8297433" cy="543001"/>
          </a:xfrm>
          <a:prstGeom prst="rect">
            <a:avLst/>
          </a:prstGeom>
        </p:spPr>
      </p:pic>
      <p:sp>
        <p:nvSpPr>
          <p:cNvPr id="7" name="Content Placeholder 4">
            <a:extLst>
              <a:ext uri="{FF2B5EF4-FFF2-40B4-BE49-F238E27FC236}">
                <a16:creationId xmlns:a16="http://schemas.microsoft.com/office/drawing/2014/main" id="{09E54092-0FB0-1C37-D30D-6B12D40FBF6C}"/>
              </a:ext>
            </a:extLst>
          </p:cNvPr>
          <p:cNvSpPr txBox="1">
            <a:spLocks/>
          </p:cNvSpPr>
          <p:nvPr/>
        </p:nvSpPr>
        <p:spPr>
          <a:xfrm>
            <a:off x="770010" y="3046412"/>
            <a:ext cx="10164690" cy="7651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Which give us the following result:</a:t>
            </a:r>
          </a:p>
        </p:txBody>
      </p:sp>
      <p:pic>
        <p:nvPicPr>
          <p:cNvPr id="9" name="Imagen 8">
            <a:extLst>
              <a:ext uri="{FF2B5EF4-FFF2-40B4-BE49-F238E27FC236}">
                <a16:creationId xmlns:a16="http://schemas.microsoft.com/office/drawing/2014/main" id="{643FFB73-6284-075C-9728-77DC77152164}"/>
              </a:ext>
            </a:extLst>
          </p:cNvPr>
          <p:cNvPicPr>
            <a:picLocks noChangeAspect="1"/>
          </p:cNvPicPr>
          <p:nvPr/>
        </p:nvPicPr>
        <p:blipFill>
          <a:blip r:embed="rId4"/>
          <a:stretch>
            <a:fillRect/>
          </a:stretch>
        </p:blipFill>
        <p:spPr>
          <a:xfrm>
            <a:off x="5224252" y="3116423"/>
            <a:ext cx="3019846" cy="1733792"/>
          </a:xfrm>
          <a:prstGeom prst="rect">
            <a:avLst/>
          </a:prstGeom>
        </p:spPr>
      </p:pic>
      <p:sp>
        <p:nvSpPr>
          <p:cNvPr id="10" name="Content Placeholder 4">
            <a:extLst>
              <a:ext uri="{FF2B5EF4-FFF2-40B4-BE49-F238E27FC236}">
                <a16:creationId xmlns:a16="http://schemas.microsoft.com/office/drawing/2014/main" id="{69D96CA1-64FB-0BA3-A1A0-E4AED7FD75D5}"/>
              </a:ext>
            </a:extLst>
          </p:cNvPr>
          <p:cNvSpPr txBox="1">
            <a:spLocks/>
          </p:cNvSpPr>
          <p:nvPr/>
        </p:nvSpPr>
        <p:spPr>
          <a:xfrm>
            <a:off x="770010" y="5091899"/>
            <a:ext cx="10164690" cy="111840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It is clear that the success rate of mission outcomes is overwhelmingly positive, with only 1 failed mission compared to 99 successful ones. This demonstrates a remarkable track record of success.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7000"/>
            <a:ext cx="9745589" cy="85090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To show the list of names for which the booster have carried the maximum payload mass, we use the following query:</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n 5">
            <a:extLst>
              <a:ext uri="{FF2B5EF4-FFF2-40B4-BE49-F238E27FC236}">
                <a16:creationId xmlns:a16="http://schemas.microsoft.com/office/drawing/2014/main" id="{45452F6B-26DA-D9AF-0590-2241B4930EDB}"/>
              </a:ext>
            </a:extLst>
          </p:cNvPr>
          <p:cNvPicPr>
            <a:picLocks noChangeAspect="1"/>
          </p:cNvPicPr>
          <p:nvPr/>
        </p:nvPicPr>
        <p:blipFill>
          <a:blip r:embed="rId3"/>
          <a:stretch>
            <a:fillRect/>
          </a:stretch>
        </p:blipFill>
        <p:spPr>
          <a:xfrm>
            <a:off x="2804680" y="2223955"/>
            <a:ext cx="6201640" cy="752580"/>
          </a:xfrm>
          <a:prstGeom prst="rect">
            <a:avLst/>
          </a:prstGeom>
        </p:spPr>
      </p:pic>
      <p:sp>
        <p:nvSpPr>
          <p:cNvPr id="7" name="Content Placeholder 4">
            <a:extLst>
              <a:ext uri="{FF2B5EF4-FFF2-40B4-BE49-F238E27FC236}">
                <a16:creationId xmlns:a16="http://schemas.microsoft.com/office/drawing/2014/main" id="{557FDD38-E587-CD07-B5EC-DE4F0E6CC897}"/>
              </a:ext>
            </a:extLst>
          </p:cNvPr>
          <p:cNvSpPr txBox="1">
            <a:spLocks/>
          </p:cNvSpPr>
          <p:nvPr/>
        </p:nvSpPr>
        <p:spPr>
          <a:xfrm>
            <a:off x="770009" y="3003549"/>
            <a:ext cx="2305373" cy="13303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Giving us the following result:</a:t>
            </a:r>
          </a:p>
        </p:txBody>
      </p:sp>
      <p:pic>
        <p:nvPicPr>
          <p:cNvPr id="9" name="Imagen 8">
            <a:extLst>
              <a:ext uri="{FF2B5EF4-FFF2-40B4-BE49-F238E27FC236}">
                <a16:creationId xmlns:a16="http://schemas.microsoft.com/office/drawing/2014/main" id="{F3CF66F1-BEEE-0EC4-BD7D-62A11CAE7883}"/>
              </a:ext>
            </a:extLst>
          </p:cNvPr>
          <p:cNvPicPr>
            <a:picLocks noChangeAspect="1"/>
          </p:cNvPicPr>
          <p:nvPr/>
        </p:nvPicPr>
        <p:blipFill>
          <a:blip r:embed="rId4"/>
          <a:stretch>
            <a:fillRect/>
          </a:stretch>
        </p:blipFill>
        <p:spPr>
          <a:xfrm>
            <a:off x="3075382" y="3074855"/>
            <a:ext cx="2305372" cy="3515216"/>
          </a:xfrm>
          <a:prstGeom prst="rect">
            <a:avLst/>
          </a:prstGeom>
        </p:spPr>
      </p:pic>
      <p:sp>
        <p:nvSpPr>
          <p:cNvPr id="10" name="Content Placeholder 4">
            <a:extLst>
              <a:ext uri="{FF2B5EF4-FFF2-40B4-BE49-F238E27FC236}">
                <a16:creationId xmlns:a16="http://schemas.microsoft.com/office/drawing/2014/main" id="{E423B54D-B89F-5D58-CF17-42210D629165}"/>
              </a:ext>
            </a:extLst>
          </p:cNvPr>
          <p:cNvSpPr txBox="1">
            <a:spLocks/>
          </p:cNvSpPr>
          <p:nvPr/>
        </p:nvSpPr>
        <p:spPr>
          <a:xfrm>
            <a:off x="5609034" y="3107256"/>
            <a:ext cx="5125641" cy="2436294"/>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The booster versions that carry the maximum payload start with F9 B5 and range from B1048 to B1060. These boosters are part of the Falcon 9 Block 5 series, which has been designed for enhanced performance and reusability, allowing for significant payload capacities to Low Earth Orbit (LEO) and beyond.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7000"/>
            <a:ext cx="10515600" cy="85090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Now we give the list of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 with the following query:</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n 5">
            <a:extLst>
              <a:ext uri="{FF2B5EF4-FFF2-40B4-BE49-F238E27FC236}">
                <a16:creationId xmlns:a16="http://schemas.microsoft.com/office/drawing/2014/main" id="{90F21DA1-926B-BCD0-CDE3-EF407446404F}"/>
              </a:ext>
            </a:extLst>
          </p:cNvPr>
          <p:cNvPicPr>
            <a:picLocks noChangeAspect="1"/>
          </p:cNvPicPr>
          <p:nvPr/>
        </p:nvPicPr>
        <p:blipFill>
          <a:blip r:embed="rId3"/>
          <a:stretch>
            <a:fillRect/>
          </a:stretch>
        </p:blipFill>
        <p:spPr>
          <a:xfrm>
            <a:off x="3057101" y="2235149"/>
            <a:ext cx="6077798" cy="733527"/>
          </a:xfrm>
          <a:prstGeom prst="rect">
            <a:avLst/>
          </a:prstGeom>
        </p:spPr>
      </p:pic>
      <p:sp>
        <p:nvSpPr>
          <p:cNvPr id="7" name="Content Placeholder 4">
            <a:extLst>
              <a:ext uri="{FF2B5EF4-FFF2-40B4-BE49-F238E27FC236}">
                <a16:creationId xmlns:a16="http://schemas.microsoft.com/office/drawing/2014/main" id="{02C14784-973E-2F36-0B7A-529907595BE9}"/>
              </a:ext>
            </a:extLst>
          </p:cNvPr>
          <p:cNvSpPr txBox="1">
            <a:spLocks/>
          </p:cNvSpPr>
          <p:nvPr/>
        </p:nvSpPr>
        <p:spPr>
          <a:xfrm>
            <a:off x="770010" y="3003550"/>
            <a:ext cx="10515600" cy="8509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a:rPr>
              <a:t>Giving the following list</a:t>
            </a:r>
            <a:endParaRPr lang="en-US" dirty="0">
              <a:solidFill>
                <a:schemeClr val="accent3">
                  <a:lumMod val="25000"/>
                </a:schemeClr>
              </a:solidFill>
              <a:latin typeface="Abadi"/>
            </a:endParaRPr>
          </a:p>
        </p:txBody>
      </p:sp>
      <p:pic>
        <p:nvPicPr>
          <p:cNvPr id="9" name="Imagen 8">
            <a:extLst>
              <a:ext uri="{FF2B5EF4-FFF2-40B4-BE49-F238E27FC236}">
                <a16:creationId xmlns:a16="http://schemas.microsoft.com/office/drawing/2014/main" id="{6C1392E7-AB5D-E657-08FF-5D4065387F57}"/>
              </a:ext>
            </a:extLst>
          </p:cNvPr>
          <p:cNvPicPr>
            <a:picLocks noChangeAspect="1"/>
          </p:cNvPicPr>
          <p:nvPr/>
        </p:nvPicPr>
        <p:blipFill>
          <a:blip r:embed="rId4"/>
          <a:stretch>
            <a:fillRect/>
          </a:stretch>
        </p:blipFill>
        <p:spPr>
          <a:xfrm>
            <a:off x="4319330" y="3081299"/>
            <a:ext cx="3686689" cy="1286054"/>
          </a:xfrm>
          <a:prstGeom prst="rect">
            <a:avLst/>
          </a:prstGeom>
        </p:spPr>
      </p:pic>
      <p:sp>
        <p:nvSpPr>
          <p:cNvPr id="10" name="Content Placeholder 4">
            <a:extLst>
              <a:ext uri="{FF2B5EF4-FFF2-40B4-BE49-F238E27FC236}">
                <a16:creationId xmlns:a16="http://schemas.microsoft.com/office/drawing/2014/main" id="{C45D86AC-D420-E0F0-C20D-BAC37AD58B03}"/>
              </a:ext>
            </a:extLst>
          </p:cNvPr>
          <p:cNvSpPr txBox="1">
            <a:spLocks/>
          </p:cNvSpPr>
          <p:nvPr/>
        </p:nvSpPr>
        <p:spPr>
          <a:xfrm>
            <a:off x="838200" y="4714348"/>
            <a:ext cx="10515600" cy="1210201"/>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a:rPr>
              <a:t>There were two failed landings in 2015 on a drone ship, both occurring at the same site, CCAFS LC 40, and involving the same booster version, F9 v1.1. These attempts highlight the challenges SpaceX faced in perfecting their landing techniques during that period.</a:t>
            </a:r>
            <a:endParaRPr lang="en-US" dirty="0">
              <a:solidFill>
                <a:schemeClr val="accent3">
                  <a:lumMod val="25000"/>
                </a:schemeClr>
              </a:solidFill>
              <a:latin typeface="Abadi"/>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69407" y="1423987"/>
            <a:ext cx="9745589" cy="1203325"/>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Finally, we rank the count of landing outcomes (such as Failure (drone ship) or Success (ground pad)) between the date 2010-06-04 and 2017-03-20, in descending order, with the following query:</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n 5">
            <a:extLst>
              <a:ext uri="{FF2B5EF4-FFF2-40B4-BE49-F238E27FC236}">
                <a16:creationId xmlns:a16="http://schemas.microsoft.com/office/drawing/2014/main" id="{883DBA8A-CEDF-583F-1A52-A8055C130F11}"/>
              </a:ext>
            </a:extLst>
          </p:cNvPr>
          <p:cNvPicPr>
            <a:picLocks noChangeAspect="1"/>
          </p:cNvPicPr>
          <p:nvPr/>
        </p:nvPicPr>
        <p:blipFill>
          <a:blip r:embed="rId3"/>
          <a:stretch>
            <a:fillRect/>
          </a:stretch>
        </p:blipFill>
        <p:spPr>
          <a:xfrm>
            <a:off x="0" y="2627312"/>
            <a:ext cx="12192000" cy="462430"/>
          </a:xfrm>
          <a:prstGeom prst="rect">
            <a:avLst/>
          </a:prstGeom>
        </p:spPr>
      </p:pic>
      <p:sp>
        <p:nvSpPr>
          <p:cNvPr id="7" name="Content Placeholder 4">
            <a:extLst>
              <a:ext uri="{FF2B5EF4-FFF2-40B4-BE49-F238E27FC236}">
                <a16:creationId xmlns:a16="http://schemas.microsoft.com/office/drawing/2014/main" id="{F21B049B-505B-B3B2-7BF8-289762EE9928}"/>
              </a:ext>
            </a:extLst>
          </p:cNvPr>
          <p:cNvSpPr txBox="1">
            <a:spLocks/>
          </p:cNvSpPr>
          <p:nvPr/>
        </p:nvSpPr>
        <p:spPr>
          <a:xfrm>
            <a:off x="770011" y="3228975"/>
            <a:ext cx="2487539" cy="140038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a:rPr>
              <a:t>Giving us the list:</a:t>
            </a:r>
            <a:endParaRPr lang="en-US" sz="2200" dirty="0">
              <a:solidFill>
                <a:schemeClr val="accent3">
                  <a:lumMod val="25000"/>
                </a:schemeClr>
              </a:solidFill>
              <a:latin typeface="Abadi" panose="020B0604020104020204" pitchFamily="34" charset="0"/>
            </a:endParaRPr>
          </a:p>
        </p:txBody>
      </p:sp>
      <p:pic>
        <p:nvPicPr>
          <p:cNvPr id="9" name="Imagen 8">
            <a:extLst>
              <a:ext uri="{FF2B5EF4-FFF2-40B4-BE49-F238E27FC236}">
                <a16:creationId xmlns:a16="http://schemas.microsoft.com/office/drawing/2014/main" id="{796BDC63-359C-9994-3AEA-ADC8DC25B6B3}"/>
              </a:ext>
            </a:extLst>
          </p:cNvPr>
          <p:cNvPicPr>
            <a:picLocks noChangeAspect="1"/>
          </p:cNvPicPr>
          <p:nvPr/>
        </p:nvPicPr>
        <p:blipFill>
          <a:blip r:embed="rId4"/>
          <a:stretch>
            <a:fillRect/>
          </a:stretch>
        </p:blipFill>
        <p:spPr>
          <a:xfrm>
            <a:off x="770011" y="3781853"/>
            <a:ext cx="3781953" cy="2534004"/>
          </a:xfrm>
          <a:prstGeom prst="rect">
            <a:avLst/>
          </a:prstGeom>
        </p:spPr>
      </p:pic>
      <p:sp>
        <p:nvSpPr>
          <p:cNvPr id="10" name="Content Placeholder 4">
            <a:extLst>
              <a:ext uri="{FF2B5EF4-FFF2-40B4-BE49-F238E27FC236}">
                <a16:creationId xmlns:a16="http://schemas.microsoft.com/office/drawing/2014/main" id="{B171406E-9DE0-5360-C5BE-663A5579DB27}"/>
              </a:ext>
            </a:extLst>
          </p:cNvPr>
          <p:cNvSpPr txBox="1">
            <a:spLocks/>
          </p:cNvSpPr>
          <p:nvPr/>
        </p:nvSpPr>
        <p:spPr>
          <a:xfrm>
            <a:off x="4829176" y="3726089"/>
            <a:ext cx="6134100" cy="313191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a:rPr>
              <a:t>The landing outcomes from June 4, 2010, to March 20, 2017, show significant progress in SpaceX's recovery technology, with equal successes and failures on drone ships, three successful ground pad landings, and numerous missions where no landings were attempted.</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2" y="4533900"/>
            <a:ext cx="5802238" cy="1893311"/>
          </a:xfrm>
          <a:prstGeom prst="rect">
            <a:avLst/>
          </a:prstGeom>
        </p:spPr>
        <p:txBody>
          <a:bodyPr lIns="91440" tIns="45720" rIns="91440" bIns="45720" anchor="t">
            <a:normAutofit fontScale="85000" lnSpcReduction="20000"/>
          </a:bodyPr>
          <a:lstStyle/>
          <a:p>
            <a:pPr marL="0" indent="0">
              <a:lnSpc>
                <a:spcPct val="100000"/>
              </a:lnSpc>
              <a:spcBef>
                <a:spcPts val="1400"/>
              </a:spcBef>
              <a:buNone/>
            </a:pPr>
            <a:r>
              <a:rPr lang="en-US" dirty="0"/>
              <a:t>All SpaceX launch sites are strategically located near the coast and the equator, prioritizing proximity to water and the zero latitude line to minimize risks during launches. The launch facilities are distributed across two states: California and Florida.</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Launch sites overview</a:t>
            </a:r>
          </a:p>
        </p:txBody>
      </p:sp>
      <p:pic>
        <p:nvPicPr>
          <p:cNvPr id="8" name="Imagen 7">
            <a:extLst>
              <a:ext uri="{FF2B5EF4-FFF2-40B4-BE49-F238E27FC236}">
                <a16:creationId xmlns:a16="http://schemas.microsoft.com/office/drawing/2014/main" id="{7FFDF134-E56E-50A9-D65B-976F5E380AF2}"/>
              </a:ext>
            </a:extLst>
          </p:cNvPr>
          <p:cNvPicPr>
            <a:picLocks noChangeAspect="1"/>
          </p:cNvPicPr>
          <p:nvPr/>
        </p:nvPicPr>
        <p:blipFill>
          <a:blip r:embed="rId3"/>
          <a:stretch>
            <a:fillRect/>
          </a:stretch>
        </p:blipFill>
        <p:spPr>
          <a:xfrm>
            <a:off x="789061" y="1376077"/>
            <a:ext cx="5198812" cy="2948274"/>
          </a:xfrm>
          <a:prstGeom prst="rect">
            <a:avLst/>
          </a:prstGeom>
        </p:spPr>
      </p:pic>
      <p:pic>
        <p:nvPicPr>
          <p:cNvPr id="10" name="Imagen 9">
            <a:extLst>
              <a:ext uri="{FF2B5EF4-FFF2-40B4-BE49-F238E27FC236}">
                <a16:creationId xmlns:a16="http://schemas.microsoft.com/office/drawing/2014/main" id="{E0B9DB00-E27D-9CF7-AE41-1E152FE8CD42}"/>
              </a:ext>
            </a:extLst>
          </p:cNvPr>
          <p:cNvPicPr>
            <a:picLocks noChangeAspect="1"/>
          </p:cNvPicPr>
          <p:nvPr/>
        </p:nvPicPr>
        <p:blipFill>
          <a:blip r:embed="rId4"/>
          <a:stretch>
            <a:fillRect/>
          </a:stretch>
        </p:blipFill>
        <p:spPr>
          <a:xfrm>
            <a:off x="7139236" y="4126573"/>
            <a:ext cx="2598389" cy="2310164"/>
          </a:xfrm>
          <a:prstGeom prst="rect">
            <a:avLst/>
          </a:prstGeom>
        </p:spPr>
      </p:pic>
      <p:pic>
        <p:nvPicPr>
          <p:cNvPr id="12" name="Imagen 11">
            <a:extLst>
              <a:ext uri="{FF2B5EF4-FFF2-40B4-BE49-F238E27FC236}">
                <a16:creationId xmlns:a16="http://schemas.microsoft.com/office/drawing/2014/main" id="{FB4C12B2-3523-C417-7331-5A25A3B544FD}"/>
              </a:ext>
            </a:extLst>
          </p:cNvPr>
          <p:cNvPicPr>
            <a:picLocks noChangeAspect="1"/>
          </p:cNvPicPr>
          <p:nvPr/>
        </p:nvPicPr>
        <p:blipFill>
          <a:blip r:embed="rId5"/>
          <a:stretch>
            <a:fillRect/>
          </a:stretch>
        </p:blipFill>
        <p:spPr>
          <a:xfrm>
            <a:off x="6142188" y="1376078"/>
            <a:ext cx="4592487" cy="263332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84900" y="3849017"/>
            <a:ext cx="4212922" cy="2640393"/>
          </a:xfrm>
          <a:prstGeom prst="rect">
            <a:avLst/>
          </a:prstGeom>
        </p:spPr>
        <p:txBody>
          <a:bodyPr lIns="91440" tIns="45720" rIns="91440" bIns="45720" anchor="t">
            <a:normAutofit fontScale="85000" lnSpcReduction="10000"/>
          </a:bodyPr>
          <a:lstStyle/>
          <a:p>
            <a:pPr marL="0" indent="0">
              <a:lnSpc>
                <a:spcPct val="100000"/>
              </a:lnSpc>
              <a:spcBef>
                <a:spcPts val="1400"/>
              </a:spcBef>
              <a:buNone/>
            </a:pPr>
            <a:r>
              <a:rPr lang="en-US" dirty="0">
                <a:solidFill>
                  <a:schemeClr val="accent3">
                    <a:lumMod val="25000"/>
                  </a:schemeClr>
                </a:solidFill>
              </a:rPr>
              <a:t>From the color-coded markers in the marker clusters, we can easily identify which launch sites have relatively high success rates. A green marker indicates a successful return, while a red marker signifies a failed return.</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Success rate for each launch location</a:t>
            </a:r>
          </a:p>
        </p:txBody>
      </p:sp>
      <p:pic>
        <p:nvPicPr>
          <p:cNvPr id="4" name="Imagen 3">
            <a:extLst>
              <a:ext uri="{FF2B5EF4-FFF2-40B4-BE49-F238E27FC236}">
                <a16:creationId xmlns:a16="http://schemas.microsoft.com/office/drawing/2014/main" id="{8EA4011D-214F-2818-896D-E949BE074B84}"/>
              </a:ext>
            </a:extLst>
          </p:cNvPr>
          <p:cNvPicPr>
            <a:picLocks noChangeAspect="1"/>
          </p:cNvPicPr>
          <p:nvPr/>
        </p:nvPicPr>
        <p:blipFill>
          <a:blip r:embed="rId3"/>
          <a:stretch>
            <a:fillRect/>
          </a:stretch>
        </p:blipFill>
        <p:spPr>
          <a:xfrm>
            <a:off x="589781" y="1376076"/>
            <a:ext cx="5174103" cy="1929099"/>
          </a:xfrm>
          <a:prstGeom prst="rect">
            <a:avLst/>
          </a:prstGeom>
        </p:spPr>
      </p:pic>
      <p:pic>
        <p:nvPicPr>
          <p:cNvPr id="7" name="Imagen 6">
            <a:extLst>
              <a:ext uri="{FF2B5EF4-FFF2-40B4-BE49-F238E27FC236}">
                <a16:creationId xmlns:a16="http://schemas.microsoft.com/office/drawing/2014/main" id="{30FED638-D333-383E-F033-0F4E4D1744A6}"/>
              </a:ext>
            </a:extLst>
          </p:cNvPr>
          <p:cNvPicPr>
            <a:picLocks noChangeAspect="1"/>
          </p:cNvPicPr>
          <p:nvPr/>
        </p:nvPicPr>
        <p:blipFill>
          <a:blip r:embed="rId4"/>
          <a:stretch>
            <a:fillRect/>
          </a:stretch>
        </p:blipFill>
        <p:spPr>
          <a:xfrm>
            <a:off x="5947511" y="1342734"/>
            <a:ext cx="5301259" cy="2588574"/>
          </a:xfrm>
          <a:prstGeom prst="rect">
            <a:avLst/>
          </a:prstGeom>
        </p:spPr>
      </p:pic>
      <p:pic>
        <p:nvPicPr>
          <p:cNvPr id="10" name="Imagen 9">
            <a:extLst>
              <a:ext uri="{FF2B5EF4-FFF2-40B4-BE49-F238E27FC236}">
                <a16:creationId xmlns:a16="http://schemas.microsoft.com/office/drawing/2014/main" id="{ABA646B9-B3FE-DB04-719C-D89841815D18}"/>
              </a:ext>
            </a:extLst>
          </p:cNvPr>
          <p:cNvPicPr>
            <a:picLocks noChangeAspect="1"/>
          </p:cNvPicPr>
          <p:nvPr/>
        </p:nvPicPr>
        <p:blipFill>
          <a:blip r:embed="rId5"/>
          <a:stretch>
            <a:fillRect/>
          </a:stretch>
        </p:blipFill>
        <p:spPr>
          <a:xfrm>
            <a:off x="8117494" y="4250326"/>
            <a:ext cx="2783111" cy="1929099"/>
          </a:xfrm>
          <a:prstGeom prst="rect">
            <a:avLst/>
          </a:prstGeom>
        </p:spPr>
      </p:pic>
      <p:pic>
        <p:nvPicPr>
          <p:cNvPr id="12" name="Imagen 11">
            <a:extLst>
              <a:ext uri="{FF2B5EF4-FFF2-40B4-BE49-F238E27FC236}">
                <a16:creationId xmlns:a16="http://schemas.microsoft.com/office/drawing/2014/main" id="{42F4BB4F-6FCF-014E-CD90-9A09B74AB513}"/>
              </a:ext>
            </a:extLst>
          </p:cNvPr>
          <p:cNvPicPr>
            <a:picLocks noChangeAspect="1"/>
          </p:cNvPicPr>
          <p:nvPr/>
        </p:nvPicPr>
        <p:blipFill>
          <a:blip r:embed="rId6"/>
          <a:stretch>
            <a:fillRect/>
          </a:stretch>
        </p:blipFill>
        <p:spPr>
          <a:xfrm>
            <a:off x="5433759" y="4032970"/>
            <a:ext cx="2548443" cy="258857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42040" y="3429000"/>
            <a:ext cx="3020940" cy="549049"/>
          </a:xfrm>
          <a:prstGeom prst="rect">
            <a:avLst/>
          </a:prstGeom>
        </p:spPr>
        <p:txBody>
          <a:bodyPr lIns="91440" tIns="45720" rIns="91440" bIns="45720" anchor="t">
            <a:normAutofit fontScale="925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Proximities Coordinates: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Closest proximities to CCAFS LC-40</a:t>
            </a:r>
          </a:p>
        </p:txBody>
      </p:sp>
      <p:pic>
        <p:nvPicPr>
          <p:cNvPr id="4" name="Imagen 3">
            <a:extLst>
              <a:ext uri="{FF2B5EF4-FFF2-40B4-BE49-F238E27FC236}">
                <a16:creationId xmlns:a16="http://schemas.microsoft.com/office/drawing/2014/main" id="{CBFC5926-0C03-B040-5B8D-027332021EE9}"/>
              </a:ext>
            </a:extLst>
          </p:cNvPr>
          <p:cNvPicPr>
            <a:picLocks noChangeAspect="1"/>
          </p:cNvPicPr>
          <p:nvPr/>
        </p:nvPicPr>
        <p:blipFill>
          <a:blip r:embed="rId3"/>
          <a:stretch>
            <a:fillRect/>
          </a:stretch>
        </p:blipFill>
        <p:spPr>
          <a:xfrm>
            <a:off x="770011" y="1374736"/>
            <a:ext cx="6096000" cy="1920914"/>
          </a:xfrm>
          <a:prstGeom prst="rect">
            <a:avLst/>
          </a:prstGeom>
        </p:spPr>
      </p:pic>
      <p:pic>
        <p:nvPicPr>
          <p:cNvPr id="7" name="Imagen 6">
            <a:extLst>
              <a:ext uri="{FF2B5EF4-FFF2-40B4-BE49-F238E27FC236}">
                <a16:creationId xmlns:a16="http://schemas.microsoft.com/office/drawing/2014/main" id="{723EA2BF-31C7-2D4B-A34D-520EFF27A4D0}"/>
              </a:ext>
            </a:extLst>
          </p:cNvPr>
          <p:cNvPicPr>
            <a:picLocks noChangeAspect="1"/>
          </p:cNvPicPr>
          <p:nvPr/>
        </p:nvPicPr>
        <p:blipFill>
          <a:blip r:embed="rId4"/>
          <a:stretch>
            <a:fillRect/>
          </a:stretch>
        </p:blipFill>
        <p:spPr>
          <a:xfrm>
            <a:off x="6971743" y="1374736"/>
            <a:ext cx="4849604" cy="4132001"/>
          </a:xfrm>
          <a:prstGeom prst="rect">
            <a:avLst/>
          </a:prstGeom>
        </p:spPr>
      </p:pic>
      <p:pic>
        <p:nvPicPr>
          <p:cNvPr id="10" name="Imagen 9">
            <a:extLst>
              <a:ext uri="{FF2B5EF4-FFF2-40B4-BE49-F238E27FC236}">
                <a16:creationId xmlns:a16="http://schemas.microsoft.com/office/drawing/2014/main" id="{DF94D42B-B239-79D2-2738-0339ADA34173}"/>
              </a:ext>
            </a:extLst>
          </p:cNvPr>
          <p:cNvPicPr>
            <a:picLocks noChangeAspect="1"/>
          </p:cNvPicPr>
          <p:nvPr/>
        </p:nvPicPr>
        <p:blipFill>
          <a:blip r:embed="rId5"/>
          <a:stretch>
            <a:fillRect/>
          </a:stretch>
        </p:blipFill>
        <p:spPr>
          <a:xfrm>
            <a:off x="770011" y="3809901"/>
            <a:ext cx="3324689" cy="1409897"/>
          </a:xfrm>
          <a:prstGeom prst="rect">
            <a:avLst/>
          </a:prstGeom>
        </p:spPr>
      </p:pic>
      <p:sp>
        <p:nvSpPr>
          <p:cNvPr id="11" name="Content Placeholder 4">
            <a:extLst>
              <a:ext uri="{FF2B5EF4-FFF2-40B4-BE49-F238E27FC236}">
                <a16:creationId xmlns:a16="http://schemas.microsoft.com/office/drawing/2014/main" id="{01456CD6-F438-D256-98E2-EB4963F9147A}"/>
              </a:ext>
            </a:extLst>
          </p:cNvPr>
          <p:cNvSpPr txBox="1">
            <a:spLocks/>
          </p:cNvSpPr>
          <p:nvPr/>
        </p:nvSpPr>
        <p:spPr>
          <a:xfrm>
            <a:off x="627740" y="5326174"/>
            <a:ext cx="6096000" cy="1101037"/>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According to this, we can say that launch sites keep distance between cities, around 78.8km to Orlando. But from coastline and highway is not really far (less than one kilometer).</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6675" y="4456749"/>
            <a:ext cx="10772774" cy="1970462"/>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graph indicates the success percentage for first stage returns at various launch sites. The top-performing site is KSC LC 39A, achieving a 41.7% success rate, while CCAFS SLC 40 has the lowest success rate at 12.5%. This disparity highlights the varying effectiveness of different launch locations in facilitating successful rocket recoveries.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Launch success count for all sites</a:t>
            </a:r>
          </a:p>
        </p:txBody>
      </p:sp>
      <p:pic>
        <p:nvPicPr>
          <p:cNvPr id="7" name="Imagen 6">
            <a:extLst>
              <a:ext uri="{FF2B5EF4-FFF2-40B4-BE49-F238E27FC236}">
                <a16:creationId xmlns:a16="http://schemas.microsoft.com/office/drawing/2014/main" id="{D573737A-2FBA-1FA3-106F-8513ED90D7C2}"/>
              </a:ext>
            </a:extLst>
          </p:cNvPr>
          <p:cNvPicPr>
            <a:picLocks noChangeAspect="1"/>
          </p:cNvPicPr>
          <p:nvPr/>
        </p:nvPicPr>
        <p:blipFill>
          <a:blip r:embed="rId3"/>
          <a:stretch>
            <a:fillRect/>
          </a:stretch>
        </p:blipFill>
        <p:spPr>
          <a:xfrm>
            <a:off x="0" y="1429579"/>
            <a:ext cx="12192000" cy="267849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665059"/>
            <a:ext cx="10318903" cy="46542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Since the launch of Sputnik in 1957, the space race has driven nations and private entities to innovate in aerospace technologies. However, the high costs associated with space missions have long been a barrier, with traditional rocket launches averaging $165 million per launch. SpaceX disrupted this paradigm through groundbreaking advancements, such as reusable first-stage rockets, reducing the cost to approximately $60 million. This revolutionary approach not only made space exploration more feasible but also set a new benchmark for efficiency in the industry.</a:t>
            </a:r>
          </a:p>
          <a:p>
            <a:pPr>
              <a:spcBef>
                <a:spcPts val="1400"/>
              </a:spcBef>
            </a:pPr>
            <a:r>
              <a:rPr lang="en-US" sz="2200" dirty="0">
                <a:solidFill>
                  <a:schemeClr val="accent3">
                    <a:lumMod val="25000"/>
                  </a:schemeClr>
                </a:solidFill>
                <a:latin typeface="Abadi" panose="020B0604020104020204" pitchFamily="34" charset="0"/>
              </a:rPr>
              <a:t>In this project, we delve into the critical factors contributing to successful first-stage rocket landings. By employing data science methodologies, we analyze variables such as payload mass, launch site, orbit type, and launch trends. Our insights aim to inform future strategies for competing in the burgeoning private aerospace sector.</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81577" y="4057831"/>
            <a:ext cx="10551583" cy="2369379"/>
          </a:xfrm>
          <a:prstGeom prst="rect">
            <a:avLst/>
          </a:prstGeom>
        </p:spPr>
        <p:txBody>
          <a:bodyPr lIns="91440" tIns="45720" rIns="91440" bIns="45720" anchor="t">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a:rPr>
              <a:t>The total success launches for KSC LC 39A are as follows:</a:t>
            </a:r>
          </a:p>
          <a:p>
            <a:pPr>
              <a:lnSpc>
                <a:spcPct val="100000"/>
              </a:lnSpc>
              <a:spcBef>
                <a:spcPts val="1400"/>
              </a:spcBef>
            </a:pPr>
            <a:r>
              <a:rPr lang="en-US" sz="2200" dirty="0">
                <a:solidFill>
                  <a:schemeClr val="accent3">
                    <a:lumMod val="25000"/>
                  </a:schemeClr>
                </a:solidFill>
                <a:latin typeface="Abadi"/>
              </a:rPr>
              <a:t>Successful Missions: 76.9%</a:t>
            </a:r>
          </a:p>
          <a:p>
            <a:pPr>
              <a:lnSpc>
                <a:spcPct val="100000"/>
              </a:lnSpc>
              <a:spcBef>
                <a:spcPts val="1400"/>
              </a:spcBef>
            </a:pPr>
            <a:r>
              <a:rPr lang="en-US" sz="2200" dirty="0">
                <a:solidFill>
                  <a:schemeClr val="accent3">
                    <a:lumMod val="25000"/>
                  </a:schemeClr>
                </a:solidFill>
                <a:latin typeface="Abadi"/>
              </a:rPr>
              <a:t>Failed Missions: 23.1%</a:t>
            </a:r>
          </a:p>
          <a:p>
            <a:pPr marL="0" indent="0">
              <a:lnSpc>
                <a:spcPct val="100000"/>
              </a:lnSpc>
              <a:spcBef>
                <a:spcPts val="1400"/>
              </a:spcBef>
              <a:buNone/>
            </a:pPr>
            <a:r>
              <a:rPr lang="en-US" sz="2200" dirty="0">
                <a:solidFill>
                  <a:schemeClr val="accent3">
                    <a:lumMod val="25000"/>
                  </a:schemeClr>
                </a:solidFill>
                <a:latin typeface="Abadi"/>
              </a:rPr>
              <a:t>This indicates a strong performance for this launch site, showcasing its reliability in conducting successful missions. The high success rate reflects effective operational practices and technological advancements achieved by SpaceX at this historic launch complex.</a:t>
            </a:r>
          </a:p>
          <a:p>
            <a:pPr>
              <a:lnSpc>
                <a:spcPct val="100000"/>
              </a:lnSpc>
              <a:spcBef>
                <a:spcPts val="1400"/>
              </a:spcBef>
            </a:pP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Launch success for KSC LC-39A</a:t>
            </a:r>
          </a:p>
        </p:txBody>
      </p:sp>
      <p:pic>
        <p:nvPicPr>
          <p:cNvPr id="4" name="Imagen 3">
            <a:extLst>
              <a:ext uri="{FF2B5EF4-FFF2-40B4-BE49-F238E27FC236}">
                <a16:creationId xmlns:a16="http://schemas.microsoft.com/office/drawing/2014/main" id="{ACB0F611-8E0D-D5C0-7DCC-50831F541AC5}"/>
              </a:ext>
            </a:extLst>
          </p:cNvPr>
          <p:cNvPicPr>
            <a:picLocks noChangeAspect="1"/>
          </p:cNvPicPr>
          <p:nvPr/>
        </p:nvPicPr>
        <p:blipFill>
          <a:blip r:embed="rId3"/>
          <a:stretch>
            <a:fillRect/>
          </a:stretch>
        </p:blipFill>
        <p:spPr>
          <a:xfrm>
            <a:off x="0" y="1376180"/>
            <a:ext cx="12192000" cy="2530657"/>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Payload vs. Launch Outcome scatter plot for all sites</a:t>
            </a:r>
          </a:p>
        </p:txBody>
      </p:sp>
      <p:sp>
        <p:nvSpPr>
          <p:cNvPr id="6" name="Content Placeholder 4">
            <a:extLst>
              <a:ext uri="{FF2B5EF4-FFF2-40B4-BE49-F238E27FC236}">
                <a16:creationId xmlns:a16="http://schemas.microsoft.com/office/drawing/2014/main" id="{A28D7C8D-07BD-8316-4F8A-10BFF26B2F0E}"/>
              </a:ext>
            </a:extLst>
          </p:cNvPr>
          <p:cNvSpPr txBox="1">
            <a:spLocks/>
          </p:cNvSpPr>
          <p:nvPr/>
        </p:nvSpPr>
        <p:spPr>
          <a:xfrm>
            <a:off x="66675" y="5544847"/>
            <a:ext cx="10772774" cy="882364"/>
          </a:xfrm>
          <a:prstGeom prst="rect">
            <a:avLst/>
          </a:prstGeom>
        </p:spPr>
        <p:txBody>
          <a:bodyPr lIns="91440" tIns="45720" rIns="91440" bIns="45720" anchor="t">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This interactive scatter plot illustrates the launch outcomes in relation to payload mass. It indicates that for payload masses under 4,000 kg, the likelihood of a successful launch is significantly higher. Additionally, the plot allows for analysis of success rates across different booster versions, providing valuable insights into performance trends based on payload capacity, as we can change the range of payload mass interval as we want.</a:t>
            </a:r>
          </a:p>
        </p:txBody>
      </p:sp>
      <p:pic>
        <p:nvPicPr>
          <p:cNvPr id="8" name="Imagen 7">
            <a:extLst>
              <a:ext uri="{FF2B5EF4-FFF2-40B4-BE49-F238E27FC236}">
                <a16:creationId xmlns:a16="http://schemas.microsoft.com/office/drawing/2014/main" id="{CA224174-2966-57B7-B818-48068113ED26}"/>
              </a:ext>
            </a:extLst>
          </p:cNvPr>
          <p:cNvPicPr>
            <a:picLocks noChangeAspect="1"/>
          </p:cNvPicPr>
          <p:nvPr/>
        </p:nvPicPr>
        <p:blipFill>
          <a:blip r:embed="rId3"/>
          <a:stretch>
            <a:fillRect/>
          </a:stretch>
        </p:blipFill>
        <p:spPr>
          <a:xfrm>
            <a:off x="1504950" y="1369277"/>
            <a:ext cx="8819771" cy="396472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131984" y="1582982"/>
            <a:ext cx="5116878" cy="491306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a:rPr>
              <a:t>The Decision Tree model outperformed the others with the highest Jaccard Score (0.85) and F1 Score (0.88), indicating better precision and recall in classification. Logistic Regression, SVM, and KNN all shared similar performance metrics, with Jaccard Scores of 0.8 and F1 Scores around 0.78, suggesting comparable effectiveness in their classifications.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Imagen 6" descr="Gráfico, Gráfico de barras&#10;&#10;Descripción generada automáticamente">
            <a:extLst>
              <a:ext uri="{FF2B5EF4-FFF2-40B4-BE49-F238E27FC236}">
                <a16:creationId xmlns:a16="http://schemas.microsoft.com/office/drawing/2014/main" id="{EAF64D4A-0441-3578-4B61-C839EE8782F3}"/>
              </a:ext>
            </a:extLst>
          </p:cNvPr>
          <p:cNvPicPr>
            <a:picLocks noChangeAspect="1"/>
          </p:cNvPicPr>
          <p:nvPr/>
        </p:nvPicPr>
        <p:blipFill>
          <a:blip r:embed="rId3"/>
          <a:stretch>
            <a:fillRect/>
          </a:stretch>
        </p:blipFill>
        <p:spPr>
          <a:xfrm>
            <a:off x="896937" y="1534441"/>
            <a:ext cx="5116878" cy="383765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724848" y="1583213"/>
            <a:ext cx="4424556" cy="4560411"/>
          </a:xfrm>
          <a:prstGeom prst="rect">
            <a:avLst/>
          </a:prstGeom>
        </p:spPr>
        <p:txBody>
          <a:bodyPr>
            <a:normAutofit fontScale="925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Decision Tree model demonstrates strong performance with a total of 11 true positives and 5 true negatives, leading to high accuracy in predicting both successful and failed landings. The low counts of false positives (1) and false negatives (1) suggest that the model is reliable, with only minor misclassifications. Overall, this confusion matrix indicates that the Decision Tree model is effective in distinguishing between successful and unsuccessful rocket landings.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n 2">
            <a:extLst>
              <a:ext uri="{FF2B5EF4-FFF2-40B4-BE49-F238E27FC236}">
                <a16:creationId xmlns:a16="http://schemas.microsoft.com/office/drawing/2014/main" id="{96547083-F00E-389B-E7AE-1185EA876C79}"/>
              </a:ext>
            </a:extLst>
          </p:cNvPr>
          <p:cNvPicPr>
            <a:picLocks noChangeAspect="1"/>
          </p:cNvPicPr>
          <p:nvPr/>
        </p:nvPicPr>
        <p:blipFill>
          <a:blip r:embed="rId3"/>
          <a:stretch>
            <a:fillRect/>
          </a:stretch>
        </p:blipFill>
        <p:spPr>
          <a:xfrm>
            <a:off x="1042596" y="1451396"/>
            <a:ext cx="5611008" cy="486795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349829"/>
            <a:ext cx="10515600" cy="507738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Reusable Technology’s Role: SpaceX’s emphasis on reusable first-stage rockets drastically reduces costs, providing a competitive advantage. A similar focus is recommended for Space Y.</a:t>
            </a:r>
          </a:p>
          <a:p>
            <a:pPr>
              <a:lnSpc>
                <a:spcPct val="100000"/>
              </a:lnSpc>
              <a:spcBef>
                <a:spcPts val="1400"/>
              </a:spcBef>
            </a:pPr>
            <a:r>
              <a:rPr lang="en-US" sz="2200" dirty="0">
                <a:solidFill>
                  <a:schemeClr val="accent3">
                    <a:lumMod val="25000"/>
                  </a:schemeClr>
                </a:solidFill>
                <a:latin typeface="Abadi" panose="020B0604020104020204" pitchFamily="34" charset="0"/>
              </a:rPr>
              <a:t>Key Predictors of Success: Variables such as orbit type and payload mass significantly influence landing outcomes. For instance, LEO orbits show higher success rates compared to GTO orbits.</a:t>
            </a:r>
          </a:p>
          <a:p>
            <a:pPr>
              <a:lnSpc>
                <a:spcPct val="100000"/>
              </a:lnSpc>
              <a:spcBef>
                <a:spcPts val="1400"/>
              </a:spcBef>
            </a:pPr>
            <a:r>
              <a:rPr lang="en-US" sz="2200" dirty="0">
                <a:solidFill>
                  <a:schemeClr val="accent3">
                    <a:lumMod val="25000"/>
                  </a:schemeClr>
                </a:solidFill>
                <a:latin typeface="Abadi" panose="020B0604020104020204" pitchFamily="34" charset="0"/>
              </a:rPr>
              <a:t>Site-Specific Insights: Launch sites like KSC LC-39A demonstrate higher reliability, suggesting the importance of strategic location planning for future missions.</a:t>
            </a:r>
          </a:p>
          <a:p>
            <a:pPr>
              <a:lnSpc>
                <a:spcPct val="100000"/>
              </a:lnSpc>
              <a:spcBef>
                <a:spcPts val="1400"/>
              </a:spcBef>
            </a:pPr>
            <a:r>
              <a:rPr lang="en-US" sz="2200" dirty="0">
                <a:solidFill>
                  <a:schemeClr val="accent3">
                    <a:lumMod val="25000"/>
                  </a:schemeClr>
                </a:solidFill>
                <a:latin typeface="Abadi" panose="020B0604020104020204" pitchFamily="34" charset="0"/>
              </a:rPr>
              <a:t>Data-Driven Decision Making: The integration of advanced data analytics and machine learning can optimize mission success rates and reduce operational risks.</a:t>
            </a:r>
          </a:p>
          <a:p>
            <a:pPr>
              <a:lnSpc>
                <a:spcPct val="100000"/>
              </a:lnSpc>
              <a:spcBef>
                <a:spcPts val="1400"/>
              </a:spcBef>
            </a:pPr>
            <a:r>
              <a:rPr lang="en-US" sz="2200" dirty="0">
                <a:solidFill>
                  <a:schemeClr val="accent3">
                    <a:lumMod val="25000"/>
                  </a:schemeClr>
                </a:solidFill>
                <a:latin typeface="Abadi" panose="020B0604020104020204" pitchFamily="34" charset="0"/>
              </a:rPr>
              <a:t>Continuous Improvement: Regular analysis of historical performance and adoption of emerging technologies will ensure sustained competitiveness in this dynamic sector.</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err="1">
                <a:solidFill>
                  <a:schemeClr val="accent3">
                    <a:lumMod val="25000"/>
                  </a:schemeClr>
                </a:solidFill>
                <a:latin typeface="Abadi" panose="020B0604020104020204" pitchFamily="34" charset="0"/>
              </a:rPr>
              <a:t>Github’s</a:t>
            </a:r>
            <a:r>
              <a:rPr lang="en-US" sz="2200" dirty="0">
                <a:solidFill>
                  <a:schemeClr val="accent3">
                    <a:lumMod val="25000"/>
                  </a:schemeClr>
                </a:solidFill>
                <a:latin typeface="Abadi" panose="020B0604020104020204" pitchFamily="34" charset="0"/>
              </a:rPr>
              <a:t> webpage of the overall project: </a:t>
            </a:r>
            <a:r>
              <a:rPr lang="en-US" sz="2200" dirty="0">
                <a:solidFill>
                  <a:schemeClr val="accent3">
                    <a:lumMod val="25000"/>
                  </a:schemeClr>
                </a:solidFill>
                <a:latin typeface="Abadi" panose="020B0604020104020204" pitchFamily="34" charset="0"/>
                <a:hlinkClick r:id="rId4"/>
              </a:rPr>
              <a:t>Link</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SpaceX Static Wikipedia URL: </a:t>
            </a:r>
            <a:r>
              <a:rPr lang="en-US" sz="2200" dirty="0">
                <a:solidFill>
                  <a:schemeClr val="accent3">
                    <a:lumMod val="25000"/>
                  </a:schemeClr>
                </a:solidFill>
                <a:latin typeface="Abadi" panose="020B0604020104020204" pitchFamily="34" charset="0"/>
                <a:hlinkClick r:id="rId5"/>
              </a:rPr>
              <a:t>Link</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SpaceX data used in ML training: </a:t>
            </a:r>
            <a:r>
              <a:rPr lang="en-US" sz="2200" dirty="0">
                <a:solidFill>
                  <a:schemeClr val="accent3">
                    <a:lumMod val="25000"/>
                  </a:schemeClr>
                </a:solidFill>
                <a:latin typeface="Abadi" panose="020B0604020104020204" pitchFamily="34" charset="0"/>
                <a:hlinkClick r:id="rId6"/>
              </a:rPr>
              <a:t>Link</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05042"/>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7200" dirty="0">
                <a:solidFill>
                  <a:srgbClr val="0B49CB"/>
                </a:solidFill>
                <a:latin typeface="Abadi"/>
              </a:rPr>
              <a:t>Executive Summary</a:t>
            </a:r>
          </a:p>
          <a:p>
            <a:pPr>
              <a:lnSpc>
                <a:spcPct val="120000"/>
              </a:lnSpc>
              <a:spcBef>
                <a:spcPts val="1400"/>
              </a:spcBef>
            </a:pPr>
            <a:r>
              <a:rPr lang="en-US" sz="7200" dirty="0">
                <a:solidFill>
                  <a:schemeClr val="accent3">
                    <a:lumMod val="25000"/>
                  </a:schemeClr>
                </a:solidFill>
                <a:latin typeface="Abadi"/>
              </a:rPr>
              <a:t>Data collection methodology: </a:t>
            </a:r>
            <a:r>
              <a:rPr lang="en-US" sz="7200" dirty="0">
                <a:solidFill>
                  <a:schemeClr val="bg2">
                    <a:lumMod val="50000"/>
                  </a:schemeClr>
                </a:solidFill>
                <a:latin typeface="Abadi"/>
              </a:rPr>
              <a:t>The data was gathered using the SpaceX REST API, supplemented by web scraping techniques to extract additional information from relevant Wikipedia pages. </a:t>
            </a:r>
          </a:p>
          <a:p>
            <a:pPr>
              <a:lnSpc>
                <a:spcPct val="120000"/>
              </a:lnSpc>
              <a:spcBef>
                <a:spcPts val="1400"/>
              </a:spcBef>
            </a:pPr>
            <a:r>
              <a:rPr lang="en-US" sz="7200" dirty="0">
                <a:solidFill>
                  <a:schemeClr val="accent3">
                    <a:lumMod val="25000"/>
                  </a:schemeClr>
                </a:solidFill>
                <a:latin typeface="Abadi"/>
              </a:rPr>
              <a:t>Perform data wrangling: </a:t>
            </a:r>
            <a:r>
              <a:rPr lang="en-US" sz="7200" dirty="0">
                <a:solidFill>
                  <a:schemeClr val="bg2">
                    <a:lumMod val="50000"/>
                  </a:schemeClr>
                </a:solidFill>
                <a:latin typeface="Abadi"/>
              </a:rPr>
              <a:t>The data underwent preprocessing using Pandas and NumPy. Key techniques includes like One-hot encoding, Removal of unnecessary columns and Data normalization and standardization</a:t>
            </a:r>
          </a:p>
          <a:p>
            <a:pPr>
              <a:lnSpc>
                <a:spcPct val="120000"/>
              </a:lnSpc>
              <a:spcBef>
                <a:spcPts val="1400"/>
              </a:spcBef>
            </a:pPr>
            <a:r>
              <a:rPr lang="en-US" sz="7200" dirty="0">
                <a:solidFill>
                  <a:schemeClr val="accent3">
                    <a:lumMod val="25000"/>
                  </a:schemeClr>
                </a:solidFill>
                <a:latin typeface="Abadi"/>
              </a:rPr>
              <a:t>Perform exploratory data analysis (EDA): </a:t>
            </a:r>
            <a:r>
              <a:rPr lang="en-US" sz="7200" dirty="0">
                <a:solidFill>
                  <a:schemeClr val="bg2">
                    <a:lumMod val="50000"/>
                  </a:schemeClr>
                </a:solidFill>
                <a:latin typeface="Abadi"/>
              </a:rPr>
              <a:t>Visualization and statistical exploration were conducted using libraries such as Seaborn and Matplotlib. SQL queries were also employed for in-depth data analysis.</a:t>
            </a:r>
            <a:endParaRPr lang="en-US" sz="7200" dirty="0">
              <a:solidFill>
                <a:schemeClr val="accent3">
                  <a:lumMod val="25000"/>
                </a:schemeClr>
              </a:solidFill>
              <a:latin typeface="Abadi"/>
            </a:endParaRPr>
          </a:p>
          <a:p>
            <a:pPr>
              <a:lnSpc>
                <a:spcPct val="120000"/>
              </a:lnSpc>
              <a:spcBef>
                <a:spcPts val="1400"/>
              </a:spcBef>
            </a:pPr>
            <a:r>
              <a:rPr lang="en-US" sz="7200" dirty="0">
                <a:solidFill>
                  <a:schemeClr val="accent3">
                    <a:lumMod val="25000"/>
                  </a:schemeClr>
                </a:solidFill>
                <a:latin typeface="Abadi"/>
              </a:rPr>
              <a:t>Perform interactive visual analytics using Folium and </a:t>
            </a:r>
            <a:r>
              <a:rPr lang="en-US" sz="7200" dirty="0" err="1">
                <a:solidFill>
                  <a:schemeClr val="accent3">
                    <a:lumMod val="25000"/>
                  </a:schemeClr>
                </a:solidFill>
                <a:latin typeface="Abadi"/>
              </a:rPr>
              <a:t>Plotly</a:t>
            </a:r>
            <a:r>
              <a:rPr lang="en-US" sz="7200" dirty="0">
                <a:solidFill>
                  <a:schemeClr val="accent3">
                    <a:lumMod val="25000"/>
                  </a:schemeClr>
                </a:solidFill>
                <a:latin typeface="Abadi"/>
              </a:rPr>
              <a:t> Dash: </a:t>
            </a:r>
            <a:r>
              <a:rPr lang="en-US" sz="7200" dirty="0">
                <a:solidFill>
                  <a:schemeClr val="bg2">
                    <a:lumMod val="50000"/>
                  </a:schemeClr>
                </a:solidFill>
                <a:latin typeface="Abadi"/>
              </a:rPr>
              <a:t>Dynamic visualizations were created using tools like Folium and </a:t>
            </a:r>
            <a:r>
              <a:rPr lang="en-US" sz="7200" dirty="0" err="1">
                <a:solidFill>
                  <a:schemeClr val="bg2">
                    <a:lumMod val="50000"/>
                  </a:schemeClr>
                </a:solidFill>
                <a:latin typeface="Abadi"/>
              </a:rPr>
              <a:t>Plotly</a:t>
            </a:r>
            <a:r>
              <a:rPr lang="en-US" sz="7200" dirty="0">
                <a:solidFill>
                  <a:schemeClr val="bg2">
                    <a:lumMod val="50000"/>
                  </a:schemeClr>
                </a:solidFill>
                <a:latin typeface="Abadi"/>
              </a:rPr>
              <a:t> Dash to enhance insights and facilitate interactive data exploration. </a:t>
            </a:r>
            <a:endParaRPr lang="en-US" sz="7200" dirty="0">
              <a:solidFill>
                <a:schemeClr val="accent3">
                  <a:lumMod val="25000"/>
                </a:schemeClr>
              </a:solidFill>
              <a:latin typeface="Abadi"/>
            </a:endParaRPr>
          </a:p>
          <a:p>
            <a:pPr>
              <a:lnSpc>
                <a:spcPct val="120000"/>
              </a:lnSpc>
              <a:spcBef>
                <a:spcPts val="1400"/>
              </a:spcBef>
            </a:pPr>
            <a:r>
              <a:rPr lang="en-US" sz="7200" dirty="0">
                <a:solidFill>
                  <a:schemeClr val="accent3">
                    <a:lumMod val="25000"/>
                  </a:schemeClr>
                </a:solidFill>
                <a:latin typeface="Abadi"/>
              </a:rPr>
              <a:t>Perform predictive analysis using classification models: </a:t>
            </a:r>
            <a:r>
              <a:rPr lang="en-US" sz="7200" dirty="0">
                <a:solidFill>
                  <a:schemeClr val="bg2">
                    <a:lumMod val="50000"/>
                  </a:schemeClr>
                </a:solidFill>
                <a:latin typeface="Abadi"/>
              </a:rPr>
              <a:t>The dataset was split into training and testing sets. Optimal algorithms and hyperparameters were identified through Grid Search. The selected model and parameters were adopted for deployment to achieve effective predictions.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4" name="Content Placeholder 2">
            <a:extLst>
              <a:ext uri="{FF2B5EF4-FFF2-40B4-BE49-F238E27FC236}">
                <a16:creationId xmlns:a16="http://schemas.microsoft.com/office/drawing/2014/main" id="{5C5F5165-30EC-04C9-3919-4F274419711A}"/>
              </a:ext>
            </a:extLst>
          </p:cNvPr>
          <p:cNvSpPr txBox="1">
            <a:spLocks/>
          </p:cNvSpPr>
          <p:nvPr/>
        </p:nvSpPr>
        <p:spPr>
          <a:xfrm>
            <a:off x="770012" y="1305042"/>
            <a:ext cx="4280960"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800" dirty="0">
                <a:solidFill>
                  <a:srgbClr val="0B49CB"/>
                </a:solidFill>
                <a:latin typeface="Abadi"/>
              </a:rPr>
              <a:t>Sources of data collection</a:t>
            </a:r>
          </a:p>
          <a:p>
            <a:pPr>
              <a:lnSpc>
                <a:spcPct val="120000"/>
              </a:lnSpc>
              <a:spcBef>
                <a:spcPts val="1400"/>
              </a:spcBef>
            </a:pPr>
            <a:r>
              <a:rPr lang="en-US" sz="1800" dirty="0">
                <a:solidFill>
                  <a:schemeClr val="accent3">
                    <a:lumMod val="25000"/>
                  </a:schemeClr>
                </a:solidFill>
                <a:latin typeface="Abadi"/>
              </a:rPr>
              <a:t>SpaceX API: </a:t>
            </a:r>
            <a:r>
              <a:rPr lang="en-US" sz="1800" dirty="0">
                <a:solidFill>
                  <a:schemeClr val="bg2">
                    <a:lumMod val="50000"/>
                  </a:schemeClr>
                </a:solidFill>
                <a:latin typeface="Abadi"/>
              </a:rPr>
              <a:t>A publicly available REST API providing comprehensive data on launches, rockets, cores, capsules, Starlink, launchpads, and landing pads. </a:t>
            </a:r>
          </a:p>
          <a:p>
            <a:pPr>
              <a:lnSpc>
                <a:spcPct val="120000"/>
              </a:lnSpc>
              <a:spcBef>
                <a:spcPts val="1400"/>
              </a:spcBef>
            </a:pPr>
            <a:r>
              <a:rPr lang="en-US" sz="1800" dirty="0">
                <a:solidFill>
                  <a:schemeClr val="accent3">
                    <a:lumMod val="25000"/>
                  </a:schemeClr>
                </a:solidFill>
                <a:latin typeface="Abadi"/>
              </a:rPr>
              <a:t>Wikipedia: </a:t>
            </a:r>
            <a:r>
              <a:rPr lang="en-US" sz="1800" dirty="0">
                <a:solidFill>
                  <a:schemeClr val="bg2">
                    <a:lumMod val="50000"/>
                  </a:schemeClr>
                </a:solidFill>
                <a:latin typeface="Abadi"/>
              </a:rPr>
              <a:t>A free, volunteer-driven online encyclopedia that serves as a rich source of information, maintained and hosted by the Wikimedia Foundation.</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pic>
        <p:nvPicPr>
          <p:cNvPr id="47" name="Imagen 46">
            <a:extLst>
              <a:ext uri="{FF2B5EF4-FFF2-40B4-BE49-F238E27FC236}">
                <a16:creationId xmlns:a16="http://schemas.microsoft.com/office/drawing/2014/main" id="{2E4F2314-0F60-D9CE-DA94-072CA264FC94}"/>
              </a:ext>
            </a:extLst>
          </p:cNvPr>
          <p:cNvPicPr>
            <a:picLocks noChangeAspect="1"/>
          </p:cNvPicPr>
          <p:nvPr/>
        </p:nvPicPr>
        <p:blipFill>
          <a:blip r:embed="rId3"/>
          <a:stretch>
            <a:fillRect/>
          </a:stretch>
        </p:blipFill>
        <p:spPr>
          <a:xfrm>
            <a:off x="5979405" y="1745758"/>
            <a:ext cx="4715358" cy="4863872"/>
          </a:xfrm>
          <a:prstGeom prst="rect">
            <a:avLst/>
          </a:prstGeom>
        </p:spPr>
      </p:pic>
      <p:sp>
        <p:nvSpPr>
          <p:cNvPr id="49" name="CuadroTexto 48">
            <a:extLst>
              <a:ext uri="{FF2B5EF4-FFF2-40B4-BE49-F238E27FC236}">
                <a16:creationId xmlns:a16="http://schemas.microsoft.com/office/drawing/2014/main" id="{0851A64E-26A0-5662-C0A4-911248A46CB5}"/>
              </a:ext>
            </a:extLst>
          </p:cNvPr>
          <p:cNvSpPr txBox="1"/>
          <p:nvPr/>
        </p:nvSpPr>
        <p:spPr>
          <a:xfrm>
            <a:off x="7010397" y="1303096"/>
            <a:ext cx="2772228" cy="401777"/>
          </a:xfrm>
          <a:prstGeom prst="rect">
            <a:avLst/>
          </a:prstGeom>
          <a:noFill/>
        </p:spPr>
        <p:txBody>
          <a:bodyPr wrap="square">
            <a:spAutoFit/>
          </a:bodyPr>
          <a:lstStyle/>
          <a:p>
            <a:pPr marL="0" indent="0">
              <a:lnSpc>
                <a:spcPct val="120000"/>
              </a:lnSpc>
              <a:spcBef>
                <a:spcPts val="1400"/>
              </a:spcBef>
              <a:buNone/>
            </a:pPr>
            <a:r>
              <a:rPr lang="en-US" sz="1800" dirty="0">
                <a:solidFill>
                  <a:srgbClr val="0B49CB"/>
                </a:solidFill>
                <a:latin typeface="Abadi"/>
              </a:rPr>
              <a:t>Data collection diagram</a:t>
            </a:r>
            <a:endParaRPr lang="en-US" sz="1800" dirty="0">
              <a:solidFill>
                <a:schemeClr val="accent3">
                  <a:lumMod val="25000"/>
                </a:schemeClr>
              </a:solidFill>
              <a:latin typeface="Abadi"/>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Content Placeholder 2">
            <a:extLst>
              <a:ext uri="{FF2B5EF4-FFF2-40B4-BE49-F238E27FC236}">
                <a16:creationId xmlns:a16="http://schemas.microsoft.com/office/drawing/2014/main" id="{1EA12027-F24F-2CCE-95A1-F83C68C57D4B}"/>
              </a:ext>
            </a:extLst>
          </p:cNvPr>
          <p:cNvSpPr txBox="1">
            <a:spLocks/>
          </p:cNvSpPr>
          <p:nvPr/>
        </p:nvSpPr>
        <p:spPr>
          <a:xfrm>
            <a:off x="790726" y="3458550"/>
            <a:ext cx="10957532" cy="3159963"/>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800" dirty="0">
                <a:solidFill>
                  <a:srgbClr val="0B49CB"/>
                </a:solidFill>
                <a:latin typeface="Abadi"/>
              </a:rPr>
              <a:t>Process Overview</a:t>
            </a:r>
          </a:p>
          <a:p>
            <a:pPr marL="0" indent="0">
              <a:lnSpc>
                <a:spcPct val="120000"/>
              </a:lnSpc>
              <a:spcBef>
                <a:spcPts val="1400"/>
              </a:spcBef>
              <a:buNone/>
            </a:pPr>
            <a:r>
              <a:rPr lang="en-US" sz="1800" dirty="0">
                <a:solidFill>
                  <a:schemeClr val="accent3">
                    <a:lumMod val="25000"/>
                  </a:schemeClr>
                </a:solidFill>
                <a:latin typeface="Abadi"/>
              </a:rPr>
              <a:t>Initiation: </a:t>
            </a:r>
            <a:r>
              <a:rPr lang="en-US" sz="1800" dirty="0">
                <a:solidFill>
                  <a:schemeClr val="bg2">
                    <a:lumMod val="50000"/>
                  </a:schemeClr>
                </a:solidFill>
                <a:latin typeface="Abadi"/>
              </a:rPr>
              <a:t>Utilized </a:t>
            </a:r>
            <a:r>
              <a:rPr lang="en-US" sz="1800" dirty="0" err="1">
                <a:solidFill>
                  <a:schemeClr val="bg2">
                    <a:lumMod val="50000"/>
                  </a:schemeClr>
                </a:solidFill>
                <a:latin typeface="Abadi"/>
              </a:rPr>
              <a:t>Jupyter</a:t>
            </a:r>
            <a:r>
              <a:rPr lang="en-US" sz="1800" dirty="0">
                <a:solidFill>
                  <a:schemeClr val="bg2">
                    <a:lumMod val="50000"/>
                  </a:schemeClr>
                </a:solidFill>
                <a:latin typeface="Abadi"/>
              </a:rPr>
              <a:t> Notebook on IBM Watson to import essential libraries such as pandas, NumPy, and requests. </a:t>
            </a:r>
            <a:br>
              <a:rPr lang="en-US" sz="1800" dirty="0">
                <a:solidFill>
                  <a:schemeClr val="bg2">
                    <a:lumMod val="50000"/>
                  </a:schemeClr>
                </a:solidFill>
                <a:latin typeface="Abadi"/>
              </a:rPr>
            </a:br>
            <a:r>
              <a:rPr lang="en-US" sz="1800" dirty="0">
                <a:solidFill>
                  <a:schemeClr val="accent3">
                    <a:lumMod val="25000"/>
                  </a:schemeClr>
                </a:solidFill>
                <a:latin typeface="Abadi"/>
              </a:rPr>
              <a:t>API Request: </a:t>
            </a:r>
            <a:r>
              <a:rPr lang="en-US" sz="1800" dirty="0">
                <a:solidFill>
                  <a:schemeClr val="bg2">
                    <a:lumMod val="50000"/>
                  </a:schemeClr>
                </a:solidFill>
                <a:latin typeface="Abadi"/>
              </a:rPr>
              <a:t>Established a URL GET request to the SpaceX API.. Extracted relevant data fields, including geospatial information, rocket type, orbit details, flight numbers, and more. </a:t>
            </a:r>
            <a:br>
              <a:rPr lang="en-US" sz="1800" dirty="0">
                <a:solidFill>
                  <a:schemeClr val="bg2">
                    <a:lumMod val="50000"/>
                  </a:schemeClr>
                </a:solidFill>
                <a:latin typeface="Abadi"/>
              </a:rPr>
            </a:br>
            <a:r>
              <a:rPr lang="en-US" sz="1800" dirty="0">
                <a:solidFill>
                  <a:schemeClr val="accent3">
                    <a:lumMod val="25000"/>
                  </a:schemeClr>
                </a:solidFill>
                <a:latin typeface="Abadi"/>
              </a:rPr>
              <a:t>Data Conversion: </a:t>
            </a:r>
            <a:r>
              <a:rPr lang="en-US" sz="1800" dirty="0">
                <a:solidFill>
                  <a:schemeClr val="bg2">
                    <a:lumMod val="50000"/>
                  </a:schemeClr>
                </a:solidFill>
                <a:latin typeface="Abadi"/>
              </a:rPr>
              <a:t>Received responses in JSON format, which were then transformed into a Pandas </a:t>
            </a:r>
            <a:r>
              <a:rPr lang="en-US" sz="1800" dirty="0" err="1">
                <a:solidFill>
                  <a:schemeClr val="bg2">
                    <a:lumMod val="50000"/>
                  </a:schemeClr>
                </a:solidFill>
                <a:latin typeface="Abadi"/>
              </a:rPr>
              <a:t>DataFrame</a:t>
            </a:r>
            <a:r>
              <a:rPr lang="en-US" sz="1800" dirty="0">
                <a:solidFill>
                  <a:schemeClr val="bg2">
                    <a:lumMod val="50000"/>
                  </a:schemeClr>
                </a:solidFill>
                <a:latin typeface="Abadi"/>
              </a:rPr>
              <a:t> for further analysis and visualization</a:t>
            </a:r>
          </a:p>
          <a:p>
            <a:pPr marL="0" indent="0">
              <a:lnSpc>
                <a:spcPct val="120000"/>
              </a:lnSpc>
              <a:spcBef>
                <a:spcPts val="1400"/>
              </a:spcBef>
              <a:buNone/>
            </a:pPr>
            <a:r>
              <a:rPr lang="en-US" sz="1800" dirty="0">
                <a:solidFill>
                  <a:srgbClr val="0B49CB"/>
                </a:solidFill>
                <a:latin typeface="Abadi"/>
              </a:rPr>
              <a:t>Additional Resources</a:t>
            </a:r>
          </a:p>
          <a:p>
            <a:pPr marL="0" indent="0">
              <a:lnSpc>
                <a:spcPct val="120000"/>
              </a:lnSpc>
              <a:spcBef>
                <a:spcPts val="1400"/>
              </a:spcBef>
              <a:buNone/>
            </a:pPr>
            <a:r>
              <a:rPr lang="en-US" sz="1800" dirty="0">
                <a:solidFill>
                  <a:schemeClr val="bg2">
                    <a:lumMod val="50000"/>
                  </a:schemeClr>
                </a:solidFill>
                <a:latin typeface="Abadi"/>
              </a:rPr>
              <a:t>Explore the complete SpaceX API implementation on GitHub: </a:t>
            </a:r>
            <a:r>
              <a:rPr lang="en-US" sz="1800" dirty="0">
                <a:solidFill>
                  <a:schemeClr val="bg2">
                    <a:lumMod val="50000"/>
                  </a:schemeClr>
                </a:solidFill>
                <a:latin typeface="Abadi"/>
                <a:hlinkClick r:id="rId3"/>
              </a:rPr>
              <a:t>Link</a:t>
            </a:r>
            <a:endParaRPr lang="en-US" sz="1800" dirty="0">
              <a:solidFill>
                <a:srgbClr val="0B49CB"/>
              </a:solidFill>
              <a:latin typeface="Abadi"/>
            </a:endParaRPr>
          </a:p>
          <a:p>
            <a:pPr marL="0" indent="0">
              <a:lnSpc>
                <a:spcPct val="120000"/>
              </a:lnSpc>
              <a:spcBef>
                <a:spcPts val="1400"/>
              </a:spcBef>
              <a:buNone/>
            </a:pPr>
            <a:endParaRPr lang="en-US" sz="1800" dirty="0">
              <a:solidFill>
                <a:schemeClr val="bg2">
                  <a:lumMod val="50000"/>
                </a:schemeClr>
              </a:solidFill>
              <a:latin typeface="Abadi"/>
            </a:endParaRPr>
          </a:p>
          <a:p>
            <a:pPr marL="0" indent="0">
              <a:lnSpc>
                <a:spcPct val="12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pic>
        <p:nvPicPr>
          <p:cNvPr id="9" name="Imagen 8">
            <a:extLst>
              <a:ext uri="{FF2B5EF4-FFF2-40B4-BE49-F238E27FC236}">
                <a16:creationId xmlns:a16="http://schemas.microsoft.com/office/drawing/2014/main" id="{CC7F8799-DA7A-C9BB-A2E5-6B6324EDF253}"/>
              </a:ext>
            </a:extLst>
          </p:cNvPr>
          <p:cNvPicPr>
            <a:picLocks noChangeAspect="1"/>
          </p:cNvPicPr>
          <p:nvPr/>
        </p:nvPicPr>
        <p:blipFill>
          <a:blip r:embed="rId4"/>
          <a:stretch>
            <a:fillRect/>
          </a:stretch>
        </p:blipFill>
        <p:spPr>
          <a:xfrm>
            <a:off x="2578296" y="1426532"/>
            <a:ext cx="7044676" cy="198760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Content Placeholder 2">
            <a:extLst>
              <a:ext uri="{FF2B5EF4-FFF2-40B4-BE49-F238E27FC236}">
                <a16:creationId xmlns:a16="http://schemas.microsoft.com/office/drawing/2014/main" id="{8C8FD039-61BE-7205-EBB2-BEDE5FA77B92}"/>
              </a:ext>
            </a:extLst>
          </p:cNvPr>
          <p:cNvSpPr txBox="1">
            <a:spLocks/>
          </p:cNvSpPr>
          <p:nvPr/>
        </p:nvSpPr>
        <p:spPr>
          <a:xfrm>
            <a:off x="790726" y="3026750"/>
            <a:ext cx="10957532" cy="3159963"/>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800" dirty="0">
                <a:solidFill>
                  <a:srgbClr val="0B49CB"/>
                </a:solidFill>
                <a:latin typeface="Abadi"/>
              </a:rPr>
              <a:t>Process Overview</a:t>
            </a:r>
          </a:p>
          <a:p>
            <a:pPr marL="0" indent="0">
              <a:lnSpc>
                <a:spcPct val="120000"/>
              </a:lnSpc>
              <a:spcBef>
                <a:spcPts val="1400"/>
              </a:spcBef>
              <a:buNone/>
            </a:pPr>
            <a:r>
              <a:rPr lang="en-US" sz="1800" dirty="0">
                <a:solidFill>
                  <a:schemeClr val="bg2">
                    <a:lumMod val="50000"/>
                  </a:schemeClr>
                </a:solidFill>
                <a:latin typeface="Abadi"/>
              </a:rPr>
              <a:t>To perform this task, we utilized Python libraries such as </a:t>
            </a:r>
            <a:r>
              <a:rPr lang="en-US" sz="1800" dirty="0" err="1">
                <a:solidFill>
                  <a:schemeClr val="bg2">
                    <a:lumMod val="50000"/>
                  </a:schemeClr>
                </a:solidFill>
                <a:latin typeface="Abadi"/>
              </a:rPr>
              <a:t>BeautifulSoup</a:t>
            </a:r>
            <a:r>
              <a:rPr lang="en-US" sz="1800" dirty="0">
                <a:solidFill>
                  <a:schemeClr val="bg2">
                    <a:lumMod val="50000"/>
                  </a:schemeClr>
                </a:solidFill>
                <a:latin typeface="Abadi"/>
              </a:rPr>
              <a:t> and requests. The data source was a Wikipedia webpage titled “Space X Falcon 9 First Stage Landing Prediction.”</a:t>
            </a:r>
          </a:p>
          <a:p>
            <a:pPr marL="0" indent="0">
              <a:lnSpc>
                <a:spcPct val="120000"/>
              </a:lnSpc>
              <a:spcBef>
                <a:spcPts val="1400"/>
              </a:spcBef>
              <a:buNone/>
            </a:pPr>
            <a:r>
              <a:rPr lang="en-US" sz="1800" dirty="0">
                <a:solidFill>
                  <a:schemeClr val="bg2">
                    <a:lumMod val="50000"/>
                  </a:schemeClr>
                </a:solidFill>
                <a:latin typeface="Abadi"/>
              </a:rPr>
              <a:t>We initiated an HTTP GET request, receiving the response in text format. Using </a:t>
            </a:r>
            <a:r>
              <a:rPr lang="en-US" sz="1800" dirty="0" err="1">
                <a:solidFill>
                  <a:schemeClr val="bg2">
                    <a:lumMod val="50000"/>
                  </a:schemeClr>
                </a:solidFill>
                <a:latin typeface="Abadi"/>
              </a:rPr>
              <a:t>BeautifulSoup</a:t>
            </a:r>
            <a:r>
              <a:rPr lang="en-US" sz="1800" dirty="0">
                <a:solidFill>
                  <a:schemeClr val="bg2">
                    <a:lumMod val="50000"/>
                  </a:schemeClr>
                </a:solidFill>
                <a:latin typeface="Abadi"/>
              </a:rPr>
              <a:t>, we effectively extracted tables and columns from the text data.</a:t>
            </a:r>
          </a:p>
          <a:p>
            <a:pPr marL="0" indent="0">
              <a:lnSpc>
                <a:spcPct val="120000"/>
              </a:lnSpc>
              <a:spcBef>
                <a:spcPts val="1400"/>
              </a:spcBef>
              <a:buNone/>
            </a:pPr>
            <a:r>
              <a:rPr lang="en-US" sz="1800" dirty="0">
                <a:solidFill>
                  <a:schemeClr val="bg2">
                    <a:lumMod val="50000"/>
                  </a:schemeClr>
                </a:solidFill>
                <a:latin typeface="Abadi"/>
              </a:rPr>
              <a:t>The extracted information was then converted into a structured format and stored in a Pandas DataFrame for further analysis.</a:t>
            </a:r>
          </a:p>
          <a:p>
            <a:pPr marL="0" indent="0">
              <a:lnSpc>
                <a:spcPct val="120000"/>
              </a:lnSpc>
              <a:spcBef>
                <a:spcPts val="1400"/>
              </a:spcBef>
              <a:buNone/>
            </a:pPr>
            <a:r>
              <a:rPr lang="en-US" sz="1800" dirty="0" err="1">
                <a:solidFill>
                  <a:schemeClr val="accent3">
                    <a:lumMod val="25000"/>
                  </a:schemeClr>
                </a:solidFill>
                <a:latin typeface="Abadi"/>
              </a:rPr>
              <a:t>Github</a:t>
            </a:r>
            <a:r>
              <a:rPr lang="en-US" sz="1800" dirty="0">
                <a:solidFill>
                  <a:schemeClr val="accent3">
                    <a:lumMod val="25000"/>
                  </a:schemeClr>
                </a:solidFill>
                <a:latin typeface="Abadi"/>
              </a:rPr>
              <a:t> repository: </a:t>
            </a:r>
            <a:r>
              <a:rPr lang="en-US" sz="1800" dirty="0">
                <a:solidFill>
                  <a:schemeClr val="bg2">
                    <a:lumMod val="50000"/>
                  </a:schemeClr>
                </a:solidFill>
                <a:latin typeface="Abadi"/>
              </a:rPr>
              <a:t>The complete web scraping task notebook can be accessed from </a:t>
            </a:r>
            <a:r>
              <a:rPr lang="en-US" sz="1800" dirty="0">
                <a:solidFill>
                  <a:schemeClr val="bg2">
                    <a:lumMod val="50000"/>
                  </a:schemeClr>
                </a:solidFill>
                <a:latin typeface="Abadi"/>
                <a:hlinkClick r:id="rId3"/>
              </a:rPr>
              <a:t>This Link</a:t>
            </a:r>
            <a:endParaRPr lang="en-US" sz="1800" dirty="0">
              <a:solidFill>
                <a:schemeClr val="bg2">
                  <a:lumMod val="50000"/>
                </a:schemeClr>
              </a:solidFill>
              <a:latin typeface="Abadi"/>
            </a:endParaRPr>
          </a:p>
          <a:p>
            <a:pPr marL="0" indent="0">
              <a:lnSpc>
                <a:spcPct val="12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pic>
        <p:nvPicPr>
          <p:cNvPr id="9" name="Imagen 8">
            <a:extLst>
              <a:ext uri="{FF2B5EF4-FFF2-40B4-BE49-F238E27FC236}">
                <a16:creationId xmlns:a16="http://schemas.microsoft.com/office/drawing/2014/main" id="{19FBC96F-5900-D83D-70BD-59E28CB6CC4D}"/>
              </a:ext>
            </a:extLst>
          </p:cNvPr>
          <p:cNvPicPr>
            <a:picLocks noChangeAspect="1"/>
          </p:cNvPicPr>
          <p:nvPr/>
        </p:nvPicPr>
        <p:blipFill>
          <a:blip r:embed="rId4"/>
          <a:stretch>
            <a:fillRect/>
          </a:stretch>
        </p:blipFill>
        <p:spPr>
          <a:xfrm>
            <a:off x="1864757" y="1520544"/>
            <a:ext cx="7954485" cy="1505160"/>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10799</TotalTime>
  <Words>3384</Words>
  <Application>Microsoft Macintosh PowerPoint</Application>
  <PresentationFormat>Panorámica</PresentationFormat>
  <Paragraphs>254</Paragraphs>
  <Slides>47</Slides>
  <Notes>4</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47</vt:i4>
      </vt:variant>
    </vt:vector>
  </HeadingPairs>
  <TitlesOfParts>
    <vt:vector size="52" baseType="lpstr">
      <vt:lpstr>Abadi</vt:lpstr>
      <vt:lpstr>Arial</vt:lpstr>
      <vt:lpstr>Calibri</vt:lpstr>
      <vt:lpstr>IBM Plex Mono SemiBold</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SUAZO MELENDEZ CAMILO</cp:lastModifiedBy>
  <cp:revision>214</cp:revision>
  <dcterms:created xsi:type="dcterms:W3CDTF">2021-04-29T18:58:34Z</dcterms:created>
  <dcterms:modified xsi:type="dcterms:W3CDTF">2024-12-27T17:30:42Z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